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9" r:id="rId2"/>
    <p:sldId id="321" r:id="rId3"/>
    <p:sldId id="324" r:id="rId4"/>
    <p:sldId id="325" r:id="rId5"/>
    <p:sldId id="326" r:id="rId6"/>
    <p:sldId id="327" r:id="rId7"/>
    <p:sldId id="328" r:id="rId8"/>
    <p:sldId id="341" r:id="rId9"/>
    <p:sldId id="330" r:id="rId10"/>
    <p:sldId id="334" r:id="rId11"/>
    <p:sldId id="333" r:id="rId12"/>
    <p:sldId id="332" r:id="rId13"/>
    <p:sldId id="335" r:id="rId14"/>
    <p:sldId id="307" r:id="rId15"/>
    <p:sldId id="336" r:id="rId16"/>
    <p:sldId id="344" r:id="rId17"/>
    <p:sldId id="308" r:id="rId18"/>
    <p:sldId id="337" r:id="rId19"/>
    <p:sldId id="338" r:id="rId20"/>
    <p:sldId id="301" r:id="rId21"/>
    <p:sldId id="303" r:id="rId22"/>
    <p:sldId id="302" r:id="rId23"/>
    <p:sldId id="339" r:id="rId24"/>
    <p:sldId id="270" r:id="rId25"/>
    <p:sldId id="306" r:id="rId26"/>
    <p:sldId id="340" r:id="rId27"/>
    <p:sldId id="268" r:id="rId28"/>
    <p:sldId id="343"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3" autoAdjust="0"/>
    <p:restoredTop sz="81434" autoAdjust="0"/>
  </p:normalViewPr>
  <p:slideViewPr>
    <p:cSldViewPr>
      <p:cViewPr varScale="1">
        <p:scale>
          <a:sx n="94" d="100"/>
          <a:sy n="94" d="100"/>
        </p:scale>
        <p:origin x="21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10.11.2021</a:t>
            </a:fld>
            <a:endParaRPr lang="de-DE" dirty="0"/>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6463"/>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34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Falls bereits an dieser Stelle </a:t>
            </a:r>
            <a:r>
              <a:rPr lang="de-DE" altLang="de-DE" u="sng" dirty="0">
                <a:latin typeface="Arial" panose="020B0604020202020204" pitchFamily="34" charset="0"/>
                <a:cs typeface="Arial" panose="020B0604020202020204" pitchFamily="34" charset="0"/>
              </a:rPr>
              <a:t>Rückfragen zur Unterscheidung von Bildungsgängen und Schulformen</a:t>
            </a:r>
            <a:r>
              <a:rPr lang="de-DE" altLang="de-DE" dirty="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a:latin typeface="Arial" panose="020B0604020202020204" pitchFamily="34" charset="0"/>
                <a:cs typeface="Arial" panose="020B0604020202020204" pitchFamily="34" charset="0"/>
              </a:rPr>
              <a:t>Gründe:</a:t>
            </a:r>
          </a:p>
          <a:p>
            <a:pPr eaLnBrk="1" hangingPunct="1">
              <a:spcAft>
                <a:spcPts val="1000"/>
              </a:spcAft>
            </a:pPr>
            <a:r>
              <a:rPr lang="de-DE" altLang="de-DE" dirty="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Einige Schule 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Das Anmeldeformular wird den Eltern beim Beratungsgespräch ausgehändigt. Es bietet sich an, die persönlichen Angaben zu Eltern und Kind noch einmal gemeinsam zu überprüfen und ggf. nachträglich zu korrigieren. Zudem können Eltern dabei im Bedarfsfall auch Erläuterungen zum Verständnis und zum Ausfüllen des Formulars erhalten.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schulische Abschluss, bis hin zum Abitur 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a:latin typeface="Arial" panose="020B0604020202020204" pitchFamily="34" charset="0"/>
              <a:cs typeface="Arial" panose="020B0604020202020204" pitchFamily="34" charset="0"/>
            </a:endParaRP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B861BA-E95D-45A7-9C34-A9B198A075B9}" type="slidenum">
              <a:rPr lang="de-DE" altLang="de-DE"/>
              <a:pPr>
                <a:spcBef>
                  <a:spcPct val="0"/>
                </a:spcBef>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dirty="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also</a:t>
            </a:r>
            <a:r>
              <a:rPr lang="de-DE" sz="1200" kern="1200" baseline="0" dirty="0">
                <a:solidFill>
                  <a:schemeClr val="tx1"/>
                </a:solidFill>
                <a:effectLst/>
                <a:latin typeface="Times New Roman" pitchFamily="18" charset="0"/>
                <a:ea typeface="+mn-ea"/>
                <a:cs typeface="+mn-cs"/>
              </a:rPr>
              <a:t> dass d</a:t>
            </a:r>
            <a:r>
              <a:rPr lang="de-DE" sz="1200" kern="1200" dirty="0">
                <a:solidFill>
                  <a:schemeClr val="tx1"/>
                </a:solidFill>
                <a:effectLst/>
                <a:latin typeface="Times New Roman" pitchFamily="18" charset="0"/>
                <a:ea typeface="+mn-ea"/>
                <a:cs typeface="+mn-cs"/>
              </a:rPr>
              <a:t>ie Mittelstufe (Sekundarstufe I) des gymnasialen Bildungsgangs 5-jährig (G8), 6-jährig (G9) oder </a:t>
            </a:r>
            <a:r>
              <a:rPr lang="de-DE" sz="1200" kern="1200" baseline="0" dirty="0">
                <a:solidFill>
                  <a:schemeClr val="tx1"/>
                </a:solidFill>
                <a:effectLst/>
                <a:latin typeface="Times New Roman" pitchFamily="18" charset="0"/>
                <a:ea typeface="+mn-ea"/>
                <a:cs typeface="+mn-cs"/>
              </a:rPr>
              <a:t>auch </a:t>
            </a:r>
            <a:r>
              <a:rPr lang="de-DE" sz="1200" kern="1200" dirty="0">
                <a:solidFill>
                  <a:schemeClr val="tx1"/>
                </a:solidFill>
                <a:effectLst/>
                <a:latin typeface="Times New Roman" pitchFamily="18" charset="0"/>
                <a:ea typeface="+mn-ea"/>
                <a:cs typeface="+mn-cs"/>
              </a:rPr>
              <a:t>parallel 5-jährig und 6-jährig organisiert werden kann (</a:t>
            </a:r>
            <a:r>
              <a:rPr lang="de-DE" sz="1200" kern="1200" dirty="0" err="1">
                <a:solidFill>
                  <a:schemeClr val="tx1"/>
                </a:solidFill>
                <a:effectLst/>
                <a:latin typeface="Times New Roman" pitchFamily="18" charset="0"/>
                <a:ea typeface="+mn-ea"/>
                <a:cs typeface="+mn-cs"/>
              </a:rPr>
              <a:t>HSchG</a:t>
            </a:r>
            <a:r>
              <a:rPr lang="de-DE" sz="1200" kern="1200" dirty="0">
                <a:solidFill>
                  <a:schemeClr val="tx1"/>
                </a:solidFill>
                <a:effectLst/>
                <a:latin typeface="Times New Roman" pitchFamily="18" charset="0"/>
                <a:ea typeface="+mn-ea"/>
                <a:cs typeface="+mn-cs"/>
              </a:rPr>
              <a:t> § 24 Abs. 2</a:t>
            </a:r>
            <a:r>
              <a:rPr lang="de-DE" sz="1200" kern="1200">
                <a:solidFill>
                  <a:schemeClr val="tx1"/>
                </a:solidFill>
                <a:effectLst/>
                <a:latin typeface="Times New Roman" pitchFamily="18" charset="0"/>
                <a:ea typeface="+mn-ea"/>
                <a:cs typeface="+mn-cs"/>
              </a:rPr>
              <a:t>)</a:t>
            </a:r>
            <a:r>
              <a:rPr lang="de-DE" sz="1200" kern="1200" baseline="0">
                <a:solidFill>
                  <a:schemeClr val="tx1"/>
                </a:solidFill>
                <a:effectLst/>
                <a:latin typeface="Times New Roman" pitchFamily="18" charset="0"/>
                <a:ea typeface="+mn-ea"/>
                <a:cs typeface="+mn-cs"/>
              </a:rPr>
              <a:t> – </a:t>
            </a:r>
            <a:r>
              <a:rPr lang="de-DE" altLang="de-DE">
                <a:latin typeface="Arial" panose="020B0604020202020204" pitchFamily="34" charset="0"/>
                <a:ea typeface="MS PGothic" panose="020B0600070205080204" pitchFamily="34" charset="-128"/>
                <a:cs typeface="Arial" panose="020B0604020202020204" pitchFamily="34" charset="0"/>
              </a:rPr>
              <a:t>mit </a:t>
            </a:r>
            <a:r>
              <a:rPr lang="de-DE" altLang="de-DE" dirty="0">
                <a:latin typeface="Arial" panose="020B0604020202020204" pitchFamily="34" charset="0"/>
                <a:ea typeface="MS PGothic" panose="020B0600070205080204" pitchFamily="34" charset="-128"/>
                <a:cs typeface="Arial" panose="020B0604020202020204" pitchFamily="34" charset="0"/>
              </a:rPr>
              <a:t>der Zielausrichtung des Erwerbs der allgemeinen Hochschulreife (Abitur) am Ende der Sekundarstufe II.</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p>
          <a:p>
            <a:pPr defTabSz="457200"/>
            <a:endParaRPr lang="de-DE" altLang="de-DE" dirty="0">
              <a:latin typeface="Arial" panose="020B0604020202020204" pitchFamily="34" charset="0"/>
              <a:ea typeface="MS PGothic" panose="020B0600070205080204" pitchFamily="34" charset="-128"/>
              <a:cs typeface="Arial" panose="020B0604020202020204" pitchFamily="34" charset="0"/>
            </a:endParaRP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C86D05-3E9C-4C76-9ED7-F177A525AC49}" type="slidenum">
              <a:rPr lang="de-DE" altLang="de-DE"/>
              <a:pPr>
                <a:spcBef>
                  <a:spcPct val="0"/>
                </a:spcBef>
              </a:pPr>
              <a:t>14</a:t>
            </a:fld>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Fachnote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Über diese Schulform sollte nur in den Schulamtsbezirken informiert werden, in denen sie tatsächlich angeboten wird.</a:t>
            </a: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5FE9D-9E6F-4580-91EA-D0416C59C713}"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Wenn der qualifizierende Realschulabschluss zuerkannt wird (d.h. die aus den Endnoten (nach § 61 Abs. 2 und 3)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a:latin typeface="Arial" panose="020B0604020202020204" pitchFamily="34" charset="0"/>
              <a:cs typeface="Arial" panose="020B0604020202020204" pitchFamily="34" charset="0"/>
            </a:endParaRPr>
          </a:p>
          <a:p>
            <a:pPr>
              <a:defRPr/>
            </a:pPr>
            <a:r>
              <a:rPr lang="de-DE" altLang="de-DE" dirty="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22</a:t>
            </a:fld>
            <a:endParaRPr lang="de-DE" altLang="de-DE">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D75C7B-8472-43B4-B1CA-EACF2AFA72C7}" type="slidenum">
              <a:rPr lang="de-DE" altLang="de-DE"/>
              <a:pPr>
                <a:spcBef>
                  <a:spcPct val="0"/>
                </a:spcBef>
              </a:pPr>
              <a:t>26</a:t>
            </a:fld>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27</a:t>
            </a:fld>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28</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10. November 2021</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Mittwoch, 10. November 2021</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Mittwoch, 10. November 2021</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Mittwoch, 10. November 2021</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Mittwoch, 10. November 2021</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Mittwoch, 10. November 2021</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Mittwoch, 10. November 2021</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vmlöKEDG</a:t>
            </a:r>
            <a:br>
              <a:rPr lang="de-DE" altLang="de-DE"/>
            </a:br>
            <a:endParaRPr lang="de-DE" altLang="de-DE"/>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Mittwoch, 10. November 2021</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fld id="{9C0AEDE4-1659-4CD8-BAC2-99E62098777B}" type="datetime2">
              <a:rPr lang="de-DE" smtClean="0">
                <a:solidFill>
                  <a:schemeClr val="bg1"/>
                </a:solidFill>
              </a:rPr>
              <a:pPr>
                <a:defRPr/>
              </a:pPr>
              <a:t>Mittwoch, 10. November 2021</a:t>
            </a:fld>
            <a:endParaRPr lang="de-DE" dirty="0">
              <a:solidFill>
                <a:schemeClr val="bg1"/>
              </a:solidFill>
            </a:endParaRPr>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7" name="Fußzeilenplatzhalter 4"/>
          <p:cNvSpPr>
            <a:spLocks noGrp="1"/>
          </p:cNvSpPr>
          <p:nvPr>
            <p:ph type="ftr" sz="quarter" idx="11"/>
          </p:nvPr>
        </p:nvSpPr>
        <p:spPr/>
        <p:txBody>
          <a:bodyPr/>
          <a:lstStyle/>
          <a:p>
            <a:pPr>
              <a:defRPr/>
            </a:pPr>
            <a:r>
              <a:rPr lang="de-DE"/>
              <a:t>Hessisches Kultusministerium</a:t>
            </a:r>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a:solidFill>
                          <a:schemeClr val="bg1"/>
                        </a:solidFill>
                        <a:latin typeface="+mn-lt"/>
                        <a:ea typeface="+mn-ea"/>
                        <a:cs typeface="+mn-cs"/>
                      </a:endParaRPr>
                    </a:p>
                    <a:p>
                      <a:pPr algn="ctr"/>
                      <a:r>
                        <a:rPr lang="de-DE" sz="2000" kern="1200" dirty="0">
                          <a:solidFill>
                            <a:schemeClr val="bg1"/>
                          </a:solidFill>
                          <a:latin typeface="+mn-lt"/>
                          <a:ea typeface="+mn-ea"/>
                          <a:cs typeface="+mn-cs"/>
                        </a:rPr>
                        <a:t>Hauptschul-</a:t>
                      </a:r>
                    </a:p>
                    <a:p>
                      <a:pPr algn="ctr"/>
                      <a:r>
                        <a:rPr lang="de-DE" sz="2000"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Realschul-</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50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Gymnasialer</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dies 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0" indent="0" eaLnBrk="1" hangingPunct="1">
              <a:spcAft>
                <a:spcPts val="1000"/>
              </a:spcAft>
              <a:defRPr/>
            </a:pPr>
            <a:endParaRPr lang="de-DE" altLang="de-DE" dirty="0">
              <a:cs typeface="Arial" charset="0"/>
            </a:endParaRP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Die Entscheidung für einen Bildungsgang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Welche Unterstützung bekommen Eltern bei der Entscheidung von der Schule? </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a:solidFill>
                  <a:schemeClr val="accent6">
                    <a:lumMod val="75000"/>
                  </a:schemeClr>
                </a:solidFill>
                <a:cs typeface="Arial" charset="0"/>
              </a:rPr>
              <a:t>Die Entscheidung über den Bildungsgang treffen und </a:t>
            </a:r>
            <a:r>
              <a:rPr lang="de-DE" altLang="de-DE" sz="2000" dirty="0" err="1">
                <a:solidFill>
                  <a:schemeClr val="accent6">
                    <a:lumMod val="75000"/>
                  </a:schemeClr>
                </a:solidFill>
                <a:cs typeface="Arial" charset="0"/>
              </a:rPr>
              <a:t>ver</a:t>
            </a:r>
            <a:r>
              <a:rPr lang="de-DE" altLang="de-DE" sz="2000" dirty="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a:solidFill>
                <a:srgbClr val="153674"/>
              </a:solidFill>
              <a:ea typeface="MS PGothic" pitchFamily="34" charset="-128"/>
              <a:cs typeface="Arial" charset="0"/>
            </a:endParaRP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a:solidFill>
                  <a:schemeClr val="accent6">
                    <a:lumMod val="75000"/>
                  </a:schemeClr>
                </a:solidFill>
              </a:rPr>
              <a:t>Die Grundschullehrkräfte können den b</a:t>
            </a:r>
            <a:r>
              <a:rPr lang="de-DE" altLang="de-DE" sz="2000" dirty="0">
                <a:solidFill>
                  <a:schemeClr val="accent6">
                    <a:lumMod val="75000"/>
                  </a:schemeClr>
                </a:solidFill>
                <a:cs typeface="Arial" charset="0"/>
              </a:rPr>
              <a:t>isherigen Leistungsstand, die Lernentwicklung und die Arbeitshaltung eines Kindes </a:t>
            </a:r>
            <a:r>
              <a:rPr lang="de-DE" altLang="de-DE" sz="2000" dirty="0">
                <a:solidFill>
                  <a:schemeClr val="accent6">
                    <a:lumMod val="75000"/>
                  </a:schemeClr>
                </a:solidFill>
              </a:rPr>
              <a:t>aufgrund ihrer täglichen Unterrichtspraxis gut beurteilen.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Außerdem kennen sie die unterschiedlichen Anforderungen der drei Bildungsgänge der weiterführenden Schulen.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a:solidFill>
                  <a:schemeClr val="accent6">
                    <a:lumMod val="75000"/>
                  </a:schemeClr>
                </a:solidFill>
                <a:ea typeface="MS PGothic" pitchFamily="34" charset="-128"/>
                <a:cs typeface="Arial" charset="0"/>
              </a:rPr>
              <a:t>Wie zutreffend sind die Grundschulempfehlungen?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a:solidFill>
                  <a:schemeClr val="accent6">
                    <a:lumMod val="75000"/>
                  </a:schemeClr>
                </a:solidFill>
              </a:rPr>
              <a:t>Welche Abschlüsse können erworben werden?</a:t>
            </a:r>
          </a:p>
          <a:p>
            <a:pPr>
              <a:buFont typeface="Arial" panose="020B0604020202020204" pitchFamily="34" charset="0"/>
              <a:buChar char="•"/>
              <a:defRPr/>
            </a:pPr>
            <a:r>
              <a:rPr lang="de-DE" altLang="de-DE" sz="2000" dirty="0">
                <a:solidFill>
                  <a:schemeClr val="accent6">
                    <a:lumMod val="75000"/>
                  </a:schemeClr>
                </a:solidFill>
              </a:rPr>
              <a:t>Welche Bildungsgänge werden in der Sekundarstufe I angeboten? </a:t>
            </a: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a:solidFill>
                  <a:schemeClr val="accent6">
                    <a:lumMod val="75000"/>
                  </a:schemeClr>
                </a:solidFill>
              </a:rPr>
              <a:t>Wie geht es weiter nach der Sekundarstufe I?</a:t>
            </a:r>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marL="0" indent="0">
              <a:defRPr/>
            </a:pPr>
            <a:endParaRPr lang="de-DE" altLang="de-DE" sz="2000" dirty="0"/>
          </a:p>
          <a:p>
            <a:pPr>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Informationen zu den Bildungsgängen und Schul-formen der weiterführenden Schulen</a:t>
            </a:r>
          </a:p>
        </p:txBody>
      </p:sp>
      <p:sp>
        <p:nvSpPr>
          <p:cNvPr id="11"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33"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sp>
        <p:nvSpPr>
          <p:cNvPr id="33" name="Fußzeilenplatzhalter 4"/>
          <p:cNvSpPr>
            <a:spLocks noGrp="1"/>
          </p:cNvSpPr>
          <p:nvPr>
            <p:ph type="ftr" sz="quarter" idx="11"/>
          </p:nvPr>
        </p:nvSpPr>
        <p:spPr/>
        <p:txBody>
          <a:bodyPr/>
          <a:lstStyle/>
          <a:p>
            <a:pPr>
              <a:defRPr/>
            </a:pPr>
            <a:r>
              <a:rPr lang="de-DE"/>
              <a:t>Hessisches Kultusministerium</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r>
              <a:rPr lang="de-DE"/>
              <a:t/>
            </a:r>
            <a:br>
              <a:rPr lang="de-DE"/>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a:solidFill>
                  <a:srgbClr val="244894"/>
                </a:solidFill>
              </a:rPr>
              <a:t>Hessisches Kultusministerium</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a:solidFill>
                  <a:schemeClr val="accent6">
                    <a:lumMod val="75000"/>
                  </a:schemeClr>
                </a:solidFill>
              </a:rPr>
              <a:t>In der Sekundarstufe I gibt es drei Bildungsgänge, die zu </a:t>
            </a:r>
            <a:r>
              <a:rPr lang="de-DE" altLang="de-DE" sz="2000" dirty="0" err="1">
                <a:solidFill>
                  <a:schemeClr val="accent6">
                    <a:lumMod val="75000"/>
                  </a:schemeClr>
                </a:solidFill>
              </a:rPr>
              <a:t>ver-schiedenen</a:t>
            </a:r>
            <a:r>
              <a:rPr lang="de-DE" altLang="de-DE" sz="2000" dirty="0">
                <a:solidFill>
                  <a:schemeClr val="accent6">
                    <a:lumMod val="75000"/>
                  </a:schemeClr>
                </a:solidFill>
              </a:rPr>
              <a:t> Abschlüssen führen:</a:t>
            </a:r>
          </a:p>
          <a:p>
            <a:pPr>
              <a:buFont typeface="Arial" panose="020B0604020202020204" pitchFamily="34" charset="0"/>
              <a:buChar char="•"/>
              <a:defRPr/>
            </a:pPr>
            <a:r>
              <a:rPr lang="de-DE" altLang="de-DE" sz="2000" dirty="0">
                <a:solidFill>
                  <a:schemeClr val="accent6">
                    <a:lumMod val="75000"/>
                  </a:schemeClr>
                </a:solidFill>
              </a:rPr>
              <a:t>Hauptschulbildungsgang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Hauptschulabschluss</a:t>
            </a:r>
          </a:p>
          <a:p>
            <a:pPr>
              <a:buFont typeface="Arial" panose="020B0604020202020204" pitchFamily="34" charset="0"/>
              <a:buChar char="•"/>
              <a:defRPr/>
            </a:pPr>
            <a:r>
              <a:rPr lang="de-DE" altLang="de-DE" sz="2000" dirty="0">
                <a:solidFill>
                  <a:schemeClr val="accent6">
                    <a:lumMod val="75000"/>
                  </a:schemeClr>
                </a:solidFill>
              </a:rPr>
              <a:t>Realschulbildungsgang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Mittlerer Abschluss 						(Realschulabschluss)</a:t>
            </a:r>
          </a:p>
          <a:p>
            <a:pPr>
              <a:buFont typeface="Arial" panose="020B0604020202020204" pitchFamily="34" charset="0"/>
              <a:buChar char="•"/>
              <a:defRPr/>
            </a:pPr>
            <a:r>
              <a:rPr lang="de-DE" altLang="de-DE" sz="2000" dirty="0">
                <a:solidFill>
                  <a:schemeClr val="accent6">
                    <a:lumMod val="75000"/>
                  </a:schemeClr>
                </a:solidFill>
              </a:rPr>
              <a:t>Gymnasialer Bildungsgang 	</a:t>
            </a:r>
            <a:r>
              <a:rPr lang="de-DE" altLang="de-DE" sz="2000" dirty="0">
                <a:solidFill>
                  <a:schemeClr val="accent6">
                    <a:lumMod val="75000"/>
                  </a:schemeClr>
                </a:solidFill>
                <a:sym typeface="Wingdings" panose="05000000000000000000" pitchFamily="2" charset="2"/>
              </a:rPr>
              <a:t></a:t>
            </a:r>
            <a:r>
              <a:rPr lang="de-DE" altLang="de-DE" sz="2000" dirty="0">
                <a:solidFill>
                  <a:schemeClr val="accent6">
                    <a:lumMod val="75000"/>
                  </a:schemeClr>
                </a:solidFill>
              </a:rPr>
              <a:t> 	Allgemeine Hochschulreife 					(Abitur)</a:t>
            </a:r>
          </a:p>
          <a:p>
            <a:pPr marL="0" indent="0">
              <a:defRPr/>
            </a:pPr>
            <a:r>
              <a:rPr lang="de-DE" altLang="de-DE" sz="2000" dirty="0">
                <a:solidFill>
                  <a:schemeClr val="accent6">
                    <a:lumMod val="75000"/>
                  </a:schemeClr>
                </a:solidFill>
              </a:rPr>
              <a:t>Es gibt unterschiedliche Schulformen, an denen diese Bildungs-</a:t>
            </a:r>
          </a:p>
          <a:p>
            <a:pPr marL="0" indent="0">
              <a:defRPr/>
            </a:pPr>
            <a:r>
              <a:rPr lang="de-DE" altLang="de-DE" sz="2000" dirty="0" err="1">
                <a:solidFill>
                  <a:schemeClr val="accent6">
                    <a:lumMod val="75000"/>
                  </a:schemeClr>
                </a:solidFill>
              </a:rPr>
              <a:t>gänge</a:t>
            </a:r>
            <a:r>
              <a:rPr lang="de-DE" altLang="de-DE" sz="2000" dirty="0">
                <a:solidFill>
                  <a:schemeClr val="accent6">
                    <a:lumMod val="75000"/>
                  </a:schemeClr>
                </a:solidFill>
              </a:rPr>
              <a:t> durchlaufen und die entsprechenden 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Schulformen in der Sekundarstufe I</a:t>
            </a:r>
          </a:p>
        </p:txBody>
      </p:sp>
      <p:sp>
        <p:nvSpPr>
          <p:cNvPr id="67" name="Fußzeilenplatzhalter 4"/>
          <p:cNvSpPr>
            <a:spLocks noGrp="1"/>
          </p:cNvSpPr>
          <p:nvPr>
            <p:ph type="ftr" sz="quarter" idx="11"/>
          </p:nvPr>
        </p:nvSpPr>
        <p:spPr/>
        <p:txBody>
          <a:bodyPr/>
          <a:lstStyle/>
          <a:p>
            <a:pPr>
              <a:defRPr/>
            </a:pPr>
            <a:r>
              <a:rPr lang="de-DE"/>
              <a:t>Hessisches Kultusministerium</a:t>
            </a:r>
          </a:p>
        </p:txBody>
      </p:sp>
      <p:grpSp>
        <p:nvGrpSpPr>
          <p:cNvPr id="3277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1200" dirty="0"/>
                <a:t>            </a:t>
              </a:r>
              <a:r>
                <a:rPr lang="de-DE" sz="2000" dirty="0"/>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1600" dirty="0">
                  <a:solidFill>
                    <a:schemeClr val="bg1"/>
                  </a:solidFill>
                </a:rPr>
                <a:t> Erwerb des Abschlusses am Ende der Sek II</a:t>
              </a:r>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Als Fremdsprache wird Englisch angeboten.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Am Ende der Jahrgangstufe 9 wird der Hauptschulabschluss oder bei entsprechenden Noten der qualifizierende Hauptschul-abschluss erteilt.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5 bis 9. </a:t>
            </a:r>
            <a:br>
              <a:rPr lang="de-DE" sz="2000" dirty="0">
                <a:solidFill>
                  <a:schemeClr val="accent6">
                    <a:lumMod val="75000"/>
                  </a:schemeClr>
                </a:solidFill>
              </a:rPr>
            </a:br>
            <a:r>
              <a:rPr lang="de-DE" sz="2000" dirty="0">
                <a:solidFill>
                  <a:schemeClr val="accent6">
                    <a:lumMod val="75000"/>
                  </a:schemeClr>
                </a:solidFill>
              </a:rPr>
              <a:t>Unter bestimmten Voraussetzungen kann auch ein zehntes Hauptschuljahr angeboten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a:solidFill>
                  <a:schemeClr val="accent6">
                    <a:lumMod val="75000"/>
                  </a:schemeClr>
                </a:solidFill>
              </a:rPr>
              <a:t>Der Unterricht findet in der Regel im jeweiligen Bildungsgang statt.</a:t>
            </a:r>
          </a:p>
          <a:p>
            <a:pPr marL="273050" indent="-273050">
              <a:buFont typeface="Arial" panose="020B0604020202020204" pitchFamily="34" charset="0"/>
              <a:buChar char="•"/>
              <a:defRPr/>
            </a:pPr>
            <a:r>
              <a:rPr lang="de-DE" sz="2000" dirty="0">
                <a:solidFill>
                  <a:schemeClr val="accent6">
                    <a:lumMod val="75000"/>
                  </a:schemeClr>
                </a:solidFill>
              </a:rPr>
              <a:t>In den Fächern Deutsch, Mathematik und der ersten Fremd-   </a:t>
            </a:r>
          </a:p>
          <a:p>
            <a:pPr marL="0" indent="0">
              <a:defRPr/>
            </a:pPr>
            <a:r>
              <a:rPr lang="de-DE" sz="2000" dirty="0">
                <a:solidFill>
                  <a:schemeClr val="accent6">
                    <a:lumMod val="75000"/>
                  </a:schemeClr>
                </a:solidFill>
              </a:rPr>
              <a:t>    </a:t>
            </a:r>
            <a:r>
              <a:rPr lang="de-DE" sz="2000" dirty="0" err="1">
                <a:solidFill>
                  <a:schemeClr val="accent6">
                    <a:lumMod val="75000"/>
                  </a:schemeClr>
                </a:solidFill>
              </a:rPr>
              <a:t>sprache</a:t>
            </a:r>
            <a:r>
              <a:rPr lang="de-DE" sz="2000" dirty="0">
                <a:solidFill>
                  <a:schemeClr val="accent6">
                    <a:lumMod val="75000"/>
                  </a:schemeClr>
                </a:solidFill>
              </a:rPr>
              <a:t> wird spätestens ab der Jahrgangsstufe 7 schulzweig-  </a:t>
            </a:r>
          </a:p>
          <a:p>
            <a:pPr marL="0" indent="0">
              <a:defRPr/>
            </a:pPr>
            <a:r>
              <a:rPr lang="de-DE" sz="2000" dirty="0">
                <a:solidFill>
                  <a:schemeClr val="accent6">
                    <a:lumMod val="75000"/>
                  </a:schemeClr>
                </a:solidFill>
              </a:rPr>
              <a:t>    bezogen unterrichtet. </a:t>
            </a:r>
          </a:p>
          <a:p>
            <a:pPr marL="285750" indent="-285750">
              <a:buFont typeface="Arial" panose="020B0604020202020204" pitchFamily="34" charset="0"/>
              <a:buChar char="•"/>
              <a:defRPr/>
            </a:pPr>
            <a:r>
              <a:rPr lang="de-DE" sz="2000" dirty="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a:solidFill>
                  <a:schemeClr val="accent6">
                    <a:lumMod val="75000"/>
                  </a:schemeClr>
                </a:solidFill>
              </a:rPr>
              <a:t>Ein Wechsel der Bildungsgänge kann ohne Schulwechsel erfolgen.</a:t>
            </a: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dirty="0"/>
              <a:t>Hessisches Kultusministerium</a:t>
            </a:r>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verbundene Haupt- und Realschule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Mittelstufenschule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0485"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In den Jahrgangsstufen 5 bis 7 (Aufbaustufe) der Mittelstufen-schule werden der Haupt- und der Realschulbildungsgang schulformübergreifend unterrichtet.</a:t>
            </a:r>
          </a:p>
          <a:p>
            <a:pPr marL="285750" indent="-285750">
              <a:buClr>
                <a:srgbClr val="22228B"/>
              </a:buClr>
              <a:buFontTx/>
              <a:buChar char="•"/>
              <a:defRPr/>
            </a:pPr>
            <a:r>
              <a:rPr lang="de-DE" altLang="de-DE" sz="2000" dirty="0">
                <a:solidFill>
                  <a:schemeClr val="accent6">
                    <a:lumMod val="75000"/>
                  </a:schemeClr>
                </a:solidFill>
              </a:rPr>
              <a:t>In den Kernfächern Mathematik, Deutsch und Englisch kann der Unterricht differenziert angeboten werden. </a:t>
            </a:r>
          </a:p>
          <a:p>
            <a:pPr marL="285750" indent="-285750">
              <a:buClr>
                <a:srgbClr val="22228B"/>
              </a:buClr>
              <a:buFontTx/>
              <a:buChar char="•"/>
              <a:defRPr/>
            </a:pPr>
            <a:r>
              <a:rPr lang="de-DE" altLang="de-DE" sz="2000" dirty="0">
                <a:solidFill>
                  <a:schemeClr val="accent6">
                    <a:lumMod val="75000"/>
                  </a:schemeClr>
                </a:solidFill>
              </a:rPr>
              <a:t>Berufliche Orientierung ist Inhalt in allen Fächern.</a:t>
            </a:r>
          </a:p>
          <a:p>
            <a:pPr marL="285750" indent="-285750">
              <a:buClr>
                <a:srgbClr val="22228B"/>
              </a:buClr>
              <a:buFontTx/>
              <a:buChar char="•"/>
              <a:defRPr/>
            </a:pPr>
            <a:r>
              <a:rPr lang="de-DE" altLang="de-DE" sz="2000" dirty="0">
                <a:solidFill>
                  <a:schemeClr val="accent6">
                    <a:lumMod val="75000"/>
                  </a:schemeClr>
                </a:solidFill>
              </a:rPr>
              <a:t>Ab </a:t>
            </a:r>
            <a:r>
              <a:rPr lang="de-DE" sz="2000" dirty="0">
                <a:solidFill>
                  <a:schemeClr val="accent6">
                    <a:lumMod val="75000"/>
                  </a:schemeClr>
                </a:solidFill>
              </a:rPr>
              <a:t>Jahrgangsstufe</a:t>
            </a:r>
            <a:r>
              <a:rPr lang="de-DE" altLang="de-DE" sz="2000" dirty="0">
                <a:solidFill>
                  <a:schemeClr val="accent6">
                    <a:lumMod val="75000"/>
                  </a:schemeClr>
                </a:solidFill>
              </a:rPr>
              <a:t> 8 erfolgt in Kooperation mit einer beruflichen Schule eine Schwerpunktsetzung in den Fachrichtungen Wirtschaft, Technik, Gesundheit und Sozialwesen. Der berufsbezogene Unterricht findet in der beruflichen Schule statt.</a:t>
            </a:r>
          </a:p>
          <a:p>
            <a:pPr marL="285750" indent="-285750">
              <a:buClr>
                <a:srgbClr val="22228B"/>
              </a:buClr>
              <a:buFontTx/>
              <a:buChar char="•"/>
              <a:defRPr/>
            </a:pPr>
            <a:r>
              <a:rPr lang="de-DE" altLang="de-DE" sz="2000" dirty="0">
                <a:solidFill>
                  <a:schemeClr val="accent6">
                    <a:lumMod val="75000"/>
                  </a:schemeClr>
                </a:solidFill>
              </a:rPr>
              <a:t>Mittelstufenschulen kooperieren auch mit anerkannten Aus-bildungsbetrieben.</a:t>
            </a:r>
          </a:p>
          <a:p>
            <a:pPr marL="285750" indent="-285750">
              <a:buClr>
                <a:srgbClr val="22228B"/>
              </a:buClr>
              <a:buFontTx/>
              <a:buChar char="•"/>
              <a:defRPr/>
            </a:pPr>
            <a:endParaRPr lang="de-DE" altLang="de-DE" sz="2000" dirty="0">
              <a:solidFill>
                <a:schemeClr val="accent6">
                  <a:lumMod val="75000"/>
                </a:schemeClr>
              </a:solidFill>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Realschule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Bei entsprechenden Leistungen ist nach der Sekundarstufe I ein direkter Wechsel in den gymnasialen Bildungsgang (gymnasiale Oberstufe oder Berufliches Gymnasium) möglich.</a:t>
            </a:r>
          </a:p>
          <a:p>
            <a:pPr marL="0" indent="0">
              <a:buClr>
                <a:schemeClr val="accent6">
                  <a:lumMod val="75000"/>
                </a:schemeClr>
              </a:buClr>
              <a:defRPr/>
            </a:pPr>
            <a:endParaRPr lang="de-DE" dirty="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a:solidFill>
                  <a:schemeClr val="accent6">
                    <a:lumMod val="75000"/>
                  </a:schemeClr>
                </a:solidFill>
                <a:ea typeface="MS PGothic" pitchFamily="34" charset="-128"/>
                <a:cs typeface="Arial" charset="0"/>
              </a:rPr>
              <a:t>Schulform Gymnasium</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3" name="Inhaltsplatzhalter 2"/>
          <p:cNvSpPr>
            <a:spLocks noGrp="1"/>
          </p:cNvSpPr>
          <p:nvPr>
            <p:ph idx="1"/>
          </p:nvPr>
        </p:nvSpPr>
        <p:spPr>
          <a:xfrm>
            <a:off x="531813" y="1268413"/>
            <a:ext cx="7772400" cy="5040312"/>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zweite Fremdsprache sind verpflichtend und haben mit Blick auf die Versetzungsentscheidung den Stellenwert eines Hauptfaches. Eine dritte 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a:solidFill>
                  <a:srgbClr val="22228B"/>
                </a:solidFill>
              </a:rPr>
              <a:t>Alle drei Bildungsgänge werden unter dem Dach einer Schule angeboten.</a:t>
            </a:r>
          </a:p>
          <a:p>
            <a:pPr marL="285750" indent="-285750">
              <a:buFontTx/>
              <a:buChar char="•"/>
            </a:pPr>
            <a:r>
              <a:rPr lang="de-DE" altLang="de-DE" sz="2000">
                <a:solidFill>
                  <a:srgbClr val="22228B"/>
                </a:solidFill>
              </a:rPr>
              <a:t>Entsprechend können dort auch alle Abschlüsse der Sekundar-stufe I erreicht werden.</a:t>
            </a:r>
          </a:p>
          <a:p>
            <a:pPr marL="285750" indent="-285750">
              <a:buFontTx/>
              <a:buChar char="•"/>
            </a:pPr>
            <a:r>
              <a:rPr lang="de-DE" altLang="de-DE" sz="2000">
                <a:solidFill>
                  <a:srgbClr val="22228B"/>
                </a:solidFill>
              </a:rPr>
              <a:t>Der Unterricht findet in den jeweiligen Schulzweigen bildungs-gangbezogen statt (Hauptschulzweig, Realschulzweig, Gymnasialzweig).</a:t>
            </a:r>
          </a:p>
          <a:p>
            <a:pPr marL="285750" indent="-285750">
              <a:buFontTx/>
              <a:buChar char="•"/>
            </a:pPr>
            <a:r>
              <a:rPr lang="de-DE" altLang="de-DE" sz="2000">
                <a:solidFill>
                  <a:srgbClr val="22228B"/>
                </a:solidFill>
              </a:rPr>
              <a:t>Der Wechsel des Bildungsgangs kann ohne Schulwechsel erfolgen.</a:t>
            </a:r>
            <a:endParaRPr lang="de-DE" altLang="de-DE" b="1">
              <a:solidFill>
                <a:srgbClr val="FF0000"/>
              </a:solidFill>
              <a:ea typeface="MS PGothic" panose="020B0600070205080204" pitchFamily="34" charset="-128"/>
            </a:endParaRPr>
          </a:p>
          <a:p>
            <a:pPr marL="285750" indent="-285750" algn="just"/>
            <a:endParaRPr lang="de-DE" altLang="de-DE"/>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Mittwoch, 10. November 2021</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integrierte Gesamtschule</a:t>
            </a:r>
          </a:p>
        </p:txBody>
      </p:sp>
      <p:sp>
        <p:nvSpPr>
          <p:cNvPr id="67" name="Fußzeilenplatzhalter 4"/>
          <p:cNvSpPr>
            <a:spLocks noGrp="1"/>
          </p:cNvSpPr>
          <p:nvPr>
            <p:ph type="ftr" sz="quarter" idx="11"/>
          </p:nvPr>
        </p:nvSpPr>
        <p:spPr/>
        <p:txBody>
          <a:bodyPr/>
          <a:lstStyle/>
          <a:p>
            <a:pPr>
              <a:defRPr/>
            </a:pPr>
            <a:r>
              <a:rPr lang="de-DE"/>
              <a:t>Hessisches Kultusministerium</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dirty="0">
              <a:solidFill>
                <a:schemeClr val="accent6">
                  <a:lumMod val="75000"/>
                </a:schemeClr>
              </a:solidFill>
            </a:endParaRPr>
          </a:p>
          <a:p>
            <a:pPr marL="285750" indent="-285750">
              <a:defRPr/>
            </a:pPr>
            <a:endParaRPr lang="de-DE" altLang="de-DE"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a:solidFill>
                  <a:schemeClr val="accent6">
                    <a:lumMod val="75000"/>
                  </a:schemeClr>
                </a:solidFill>
              </a:rPr>
              <a:t>Alle Jugendlichen besuchen nach der Sekundarstufe I (Mittelstufe) weiter die Schule und wechseln in die Sekundarstufe II (Oberstufe).</a:t>
            </a:r>
          </a:p>
          <a:p>
            <a:pPr marL="0" indent="0">
              <a:defRPr/>
            </a:pPr>
            <a:r>
              <a:rPr lang="de-DE" altLang="de-DE" sz="2000" dirty="0">
                <a:solidFill>
                  <a:schemeClr val="accent6">
                    <a:lumMod val="75000"/>
                  </a:schemeClr>
                </a:solidFill>
              </a:rPr>
              <a:t>In der Sekundarstufe II gibt es </a:t>
            </a:r>
          </a:p>
          <a:p>
            <a:pPr>
              <a:buFont typeface="Arial" panose="020B0604020202020204" pitchFamily="34" charset="0"/>
              <a:buChar char="•"/>
              <a:defRPr/>
            </a:pPr>
            <a:r>
              <a:rPr lang="de-DE" altLang="de-DE" sz="2000" dirty="0">
                <a:solidFill>
                  <a:schemeClr val="accent6">
                    <a:lumMod val="75000"/>
                  </a:schemeClr>
                </a:solidFill>
              </a:rPr>
              <a:t>studienqualifizierende Bildungsgänge</a:t>
            </a:r>
          </a:p>
          <a:p>
            <a:pPr marL="0" indent="0">
              <a:defRPr/>
            </a:pPr>
            <a:r>
              <a:rPr lang="de-DE" altLang="de-DE" dirty="0">
                <a:solidFill>
                  <a:schemeClr val="accent6">
                    <a:lumMod val="75000"/>
                  </a:schemeClr>
                </a:solidFill>
              </a:rPr>
              <a:t>     </a:t>
            </a:r>
            <a:r>
              <a:rPr lang="de-DE" altLang="de-DE" sz="2000" dirty="0">
                <a:solidFill>
                  <a:schemeClr val="accent6">
                    <a:lumMod val="75000"/>
                  </a:schemeClr>
                </a:solidFill>
              </a:rPr>
              <a:t>(z. B. gymnasiale Oberstufe, Berufliches Gymnasium oder        </a:t>
            </a:r>
            <a:br>
              <a:rPr lang="de-DE" altLang="de-DE" sz="2000" dirty="0">
                <a:solidFill>
                  <a:schemeClr val="accent6">
                    <a:lumMod val="75000"/>
                  </a:schemeClr>
                </a:solidFill>
              </a:rPr>
            </a:br>
            <a:r>
              <a:rPr lang="de-DE" altLang="de-DE" sz="2000" dirty="0">
                <a:solidFill>
                  <a:schemeClr val="accent6">
                    <a:lumMod val="75000"/>
                  </a:schemeClr>
                </a:solidFill>
              </a:rPr>
              <a:t>     Fachoberschule),</a:t>
            </a:r>
          </a:p>
          <a:p>
            <a:pPr>
              <a:buFont typeface="Arial" panose="020B0604020202020204" pitchFamily="34" charset="0"/>
              <a:buChar char="•"/>
              <a:defRPr/>
            </a:pPr>
            <a:r>
              <a:rPr lang="de-DE" altLang="de-DE" sz="2000" dirty="0">
                <a:solidFill>
                  <a:schemeClr val="accent6">
                    <a:lumMod val="75000"/>
                  </a:schemeClr>
                </a:solidFill>
              </a:rPr>
              <a:t>berufsqualifizierende Bildungsgänge</a:t>
            </a:r>
          </a:p>
          <a:p>
            <a:pPr marL="0" indent="0">
              <a:defRPr/>
            </a:pPr>
            <a:r>
              <a:rPr lang="de-DE" altLang="de-DE" sz="2000" dirty="0">
                <a:solidFill>
                  <a:schemeClr val="accent6">
                    <a:lumMod val="75000"/>
                  </a:schemeClr>
                </a:solidFill>
              </a:rPr>
              <a:t>     (z. B. Berufsschule, Berufsfachschule oder Fachschule).</a:t>
            </a:r>
          </a:p>
          <a:p>
            <a:pPr>
              <a:defRPr/>
            </a:pPr>
            <a:r>
              <a:rPr lang="de-DE" altLang="de-DE" sz="2000" dirty="0">
                <a:solidFill>
                  <a:schemeClr val="accent6">
                    <a:lumMod val="75000"/>
                  </a:schemeClr>
                </a:solidFill>
              </a:rPr>
              <a:t>Damit eröffnen sich für die Jugendlichen unterschiedliche Wege,</a:t>
            </a:r>
          </a:p>
          <a:p>
            <a:pPr>
              <a:defRPr/>
            </a:pPr>
            <a:r>
              <a:rPr lang="de-DE" altLang="de-DE" sz="2000" dirty="0">
                <a:solidFill>
                  <a:schemeClr val="accent6">
                    <a:lumMod val="75000"/>
                  </a:schemeClr>
                </a:solidFill>
              </a:rPr>
              <a:t>nach dem Besuch der Sekundarstufe I auf dem jeweiligen</a:t>
            </a:r>
          </a:p>
          <a:p>
            <a:pPr>
              <a:defRPr/>
            </a:pPr>
            <a:r>
              <a:rPr lang="de-DE" altLang="de-DE" sz="2000" dirty="0">
                <a:solidFill>
                  <a:schemeClr val="accent6">
                    <a:lumMod val="75000"/>
                  </a:schemeClr>
                </a:solidFill>
              </a:rPr>
              <a:t>Schulabschluss aufzubauen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5" name="Fußzeilenplatzhalter 4"/>
          <p:cNvSpPr>
            <a:spLocks noGrp="1"/>
          </p:cNvSpPr>
          <p:nvPr>
            <p:ph type="ftr" sz="quarter" idx="11"/>
          </p:nvPr>
        </p:nvSpPr>
        <p:spPr/>
        <p:txBody>
          <a:bodyPr/>
          <a:lstStyle/>
          <a:p>
            <a:pPr>
              <a:defRPr/>
            </a:pPr>
            <a:r>
              <a:rPr lang="de-DE"/>
              <a:t>Hessisches Kultusministerium</a:t>
            </a: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Mittleren Abschluss</a:t>
            </a: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2" name="Fußzeilenplatzhalter 4"/>
          <p:cNvSpPr>
            <a:spLocks noGrp="1"/>
          </p:cNvSpPr>
          <p:nvPr>
            <p:ph type="ftr" sz="quarter" idx="11"/>
          </p:nvPr>
        </p:nvSpPr>
        <p:spPr/>
        <p:txBody>
          <a:bodyPr/>
          <a:lstStyle/>
          <a:p>
            <a:pPr>
              <a:defRPr/>
            </a:pPr>
            <a:r>
              <a:rPr lang="de-DE"/>
              <a:t>Hessisches Kultusministerium</a:t>
            </a: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Bildungswege in Hessen</a:t>
            </a:r>
            <a:endParaRPr lang="de-DE" dirty="0">
              <a:solidFill>
                <a:schemeClr val="accent6">
                  <a:lumMod val="75000"/>
                </a:schemeClr>
              </a:solidFill>
            </a:endParaRPr>
          </a:p>
        </p:txBody>
      </p:sp>
      <p:sp>
        <p:nvSpPr>
          <p:cNvPr id="28675" name="Inhaltsplatzhalter 2"/>
          <p:cNvSpPr>
            <a:spLocks noGrp="1"/>
          </p:cNvSpPr>
          <p:nvPr>
            <p:ph idx="1"/>
          </p:nvPr>
        </p:nvSpPr>
        <p:spPr/>
        <p:txBody>
          <a:bodyPr/>
          <a:lstStyle/>
          <a:p>
            <a:pPr>
              <a:defRPr/>
            </a:pPr>
            <a:r>
              <a:rPr lang="de-DE" altLang="de-DE" sz="2000" dirty="0">
                <a:solidFill>
                  <a:schemeClr val="accent6">
                    <a:lumMod val="75000"/>
                  </a:schemeClr>
                </a:solidFill>
              </a:rPr>
              <a:t>Die nachfolgende Folie bietet eine Übersicht über alle Bildungs-</a:t>
            </a:r>
          </a:p>
          <a:p>
            <a:pPr>
              <a:defRPr/>
            </a:pPr>
            <a:r>
              <a:rPr lang="de-DE" altLang="de-DE" sz="2000" dirty="0">
                <a:solidFill>
                  <a:schemeClr val="accent6">
                    <a:lumMod val="75000"/>
                  </a:schemeClr>
                </a:solidFill>
              </a:rPr>
              <a:t>wege im hessischen Schulwesen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Mittwoch, 10. November 2021</a:t>
            </a:fld>
            <a:endParaRPr lang="de-DE" dirty="0"/>
          </a:p>
        </p:txBody>
      </p:sp>
      <p:sp>
        <p:nvSpPr>
          <p:cNvPr id="5"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Mittwoch, 10. November 2021</a:t>
            </a:fld>
            <a:endParaRPr lang="de-DE" dirty="0"/>
          </a:p>
        </p:txBody>
      </p:sp>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Allgemein-</a:t>
            </a:r>
          </a:p>
          <a:p>
            <a:pPr eaLnBrk="1" hangingPunct="1">
              <a:lnSpc>
                <a:spcPct val="100000"/>
              </a:lnSpc>
              <a:defRPr/>
            </a:pPr>
            <a:r>
              <a:rPr lang="de-DE" altLang="de-DE" sz="1200" dirty="0">
                <a:solidFill>
                  <a:schemeClr val="accent6">
                    <a:lumMod val="75000"/>
                  </a:schemeClr>
                </a:solidFill>
                <a:latin typeface="+mn-lt"/>
              </a:rPr>
              <a:t>bildende </a:t>
            </a:r>
          </a:p>
          <a:p>
            <a:pPr eaLnBrk="1" hangingPunct="1">
              <a:lnSpc>
                <a:spcPct val="100000"/>
              </a:lnSpc>
              <a:defRPr/>
            </a:pPr>
            <a:r>
              <a:rPr lang="de-DE" altLang="de-DE" sz="1200" dirty="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Berufliche </a:t>
            </a:r>
          </a:p>
          <a:p>
            <a:pPr eaLnBrk="1" hangingPunct="1">
              <a:lnSpc>
                <a:spcPct val="100000"/>
              </a:lnSpc>
              <a:defRPr/>
            </a:pPr>
            <a:r>
              <a:rPr lang="de-DE" altLang="de-DE" sz="1200" dirty="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60" name="Fußzeilenplatzhalter 4"/>
          <p:cNvSpPr>
            <a:spLocks noGrp="1"/>
          </p:cNvSpPr>
          <p:nvPr>
            <p:ph type="ftr" sz="quarter" idx="11"/>
          </p:nvPr>
        </p:nvSpPr>
        <p:spPr/>
        <p:txBody>
          <a:bodyPr/>
          <a:lstStyle/>
          <a:p>
            <a:pPr>
              <a:defRPr/>
            </a:pPr>
            <a:r>
              <a:rPr lang="de-DE"/>
              <a:t>Hessisches Kultusministerium</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Hessisches Schulgesetz (insbesondere § 70 und § 77)</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Schulverhältnisses (insbesondere § 10 bis § 14)</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Ausgestaltung der Bildungsgänge und Schulformen der Grundstufe (Primarstufe) und der Mittelstufe (Sekundarstufe I) und der Abschlussprüfungen in der Mittelstufe</a:t>
            </a:r>
            <a:endParaRPr lang="de-DE" altLang="de-DE" i="1" dirty="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a:solidFill>
                  <a:schemeClr val="accent6">
                    <a:lumMod val="75000"/>
                  </a:schemeClr>
                </a:solidFill>
                <a:cs typeface="Arial" panose="020B0604020202020204" pitchFamily="34" charset="0"/>
              </a:rPr>
              <a:t>Fundstelle: www.kultusministerium.hessen.de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Mittwoch, 10. November 2021</a:t>
            </a:fld>
            <a:endParaRPr lang="de-DE" dirty="0"/>
          </a:p>
        </p:txBody>
      </p:sp>
      <p:sp>
        <p:nvSpPr>
          <p:cNvPr id="6" name="Fußzeilenplatzhalter 4"/>
          <p:cNvSpPr>
            <a:spLocks noGrp="1"/>
          </p:cNvSpPr>
          <p:nvPr>
            <p:ph type="ftr" sz="quarter" idx="11"/>
          </p:nvPr>
        </p:nvSpPr>
        <p:spPr/>
        <p:txBody>
          <a:bodyPr/>
          <a:lstStyle/>
          <a:p>
            <a:pPr>
              <a:defRPr/>
            </a:pPr>
            <a:r>
              <a:rPr lang="de-DE"/>
              <a:t>Hessisches Kultusministerium</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3529</Words>
  <Application>Microsoft Office PowerPoint</Application>
  <PresentationFormat>Bildschirmpräsentation (4:3)</PresentationFormat>
  <Paragraphs>457</Paragraphs>
  <Slides>28</Slides>
  <Notes>28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28</vt:i4>
      </vt:variant>
    </vt:vector>
  </HeadingPairs>
  <TitlesOfParts>
    <vt:vector size="35" baseType="lpstr">
      <vt:lpstr>MS PGothic</vt:lpstr>
      <vt:lpstr>Arial</vt:lpstr>
      <vt:lpstr>Courier New</vt:lpstr>
      <vt:lpstr>Times</vt:lpstr>
      <vt:lpstr>Times New Roman</vt:lpstr>
      <vt:lpstr>Wingdings</vt:lpstr>
      <vt:lpstr>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Mittelstufenschule</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Wirth_B</cp:lastModifiedBy>
  <cp:revision>437</cp:revision>
  <cp:lastPrinted>2017-11-03T12:15:33Z</cp:lastPrinted>
  <dcterms:created xsi:type="dcterms:W3CDTF">2004-08-18T22:53:42Z</dcterms:created>
  <dcterms:modified xsi:type="dcterms:W3CDTF">2021-11-10T09:29:52Z</dcterms:modified>
</cp:coreProperties>
</file>