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handoutMasterIdLst>
    <p:handoutMasterId r:id="rId19"/>
  </p:handoutMasterIdLst>
  <p:sldIdLst>
    <p:sldId id="256" r:id="rId2"/>
    <p:sldId id="257" r:id="rId3"/>
    <p:sldId id="264" r:id="rId4"/>
    <p:sldId id="265" r:id="rId5"/>
    <p:sldId id="278" r:id="rId6"/>
    <p:sldId id="277" r:id="rId7"/>
    <p:sldId id="261" r:id="rId8"/>
    <p:sldId id="262" r:id="rId9"/>
    <p:sldId id="263" r:id="rId10"/>
    <p:sldId id="268" r:id="rId11"/>
    <p:sldId id="269" r:id="rId12"/>
    <p:sldId id="270" r:id="rId13"/>
    <p:sldId id="274" r:id="rId14"/>
    <p:sldId id="279" r:id="rId15"/>
    <p:sldId id="273" r:id="rId16"/>
    <p:sldId id="280" r:id="rId17"/>
    <p:sldId id="275" r:id="rId1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rth_B" initials="W" lastIdx="1" clrIdx="0">
    <p:extLst>
      <p:ext uri="{19B8F6BF-5375-455C-9EA6-DF929625EA0E}">
        <p15:presenceInfo xmlns:p15="http://schemas.microsoft.com/office/powerpoint/2012/main" userId="Wirth_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8E"/>
    <a:srgbClr val="3333FF"/>
    <a:srgbClr val="04065C"/>
    <a:srgbClr val="1A31D8"/>
    <a:srgbClr val="FFFF66"/>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25E5076-3810-47DD-B79F-674D7AD40C01}" styleName="Dunkle Formatvorlage 1 - Akz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0"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61AF0BC-F81D-4F6E-B9DE-3DEFECF2414A}" type="datetimeFigureOut">
              <a:rPr lang="de-DE" smtClean="0"/>
              <a:t>19.06.2020</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F1AC4B-6175-420A-B963-A63DE7711429}" type="slidenum">
              <a:rPr lang="de-DE" smtClean="0"/>
              <a:t>‹Nr.›</a:t>
            </a:fld>
            <a:endParaRPr lang="de-DE"/>
          </a:p>
        </p:txBody>
      </p:sp>
    </p:spTree>
    <p:extLst>
      <p:ext uri="{BB962C8B-B14F-4D97-AF65-F5344CB8AC3E}">
        <p14:creationId xmlns:p14="http://schemas.microsoft.com/office/powerpoint/2010/main" val="27693109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Titelmasterformat durch Klicken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24126504-2F6D-48C7-885F-125EFA165A05}" type="datetimeFigureOut">
              <a:rPr lang="de-DE" smtClean="0"/>
              <a:t>19.06.2020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5595222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4126504-2F6D-48C7-885F-125EFA165A05}" type="datetimeFigureOut">
              <a:rPr lang="de-DE" smtClean="0"/>
              <a:t>19.06.2020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25142615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Titelmasterformat durch Klicken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24126504-2F6D-48C7-885F-125EFA165A05}" type="datetimeFigureOut">
              <a:rPr lang="de-DE" smtClean="0"/>
              <a:t>19.06.2020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4510025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24126504-2F6D-48C7-885F-125EFA165A05}" type="datetimeFigureOut">
              <a:rPr lang="de-DE" smtClean="0"/>
              <a:t>19.06.2020</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5991199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Titelmasterformat durch Klicken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24126504-2F6D-48C7-885F-125EFA165A05}" type="datetimeFigureOut">
              <a:rPr lang="de-DE" smtClean="0"/>
              <a:t>19.06.2020</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27778188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24126504-2F6D-48C7-885F-125EFA165A05}" type="datetimeFigureOut">
              <a:rPr lang="de-DE" smtClean="0"/>
              <a:t>19.06.2020</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16001200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26504-2F6D-48C7-885F-125EFA165A05}" type="datetimeFigureOut">
              <a:rPr lang="de-DE" smtClean="0"/>
              <a:t>19.06.2020</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41642524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Titelmasterformat durch Klicken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24126504-2F6D-48C7-885F-125EFA165A05}" type="datetimeFigureOut">
              <a:rPr lang="de-DE" smtClean="0"/>
              <a:t>19.06.2020</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42867327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E197938-264E-4ADF-9A91-DF9C02633BDD}" type="slidenum">
              <a:rPr lang="de-DE" smtClean="0"/>
              <a:t>‹Nr.›</a:t>
            </a:fld>
            <a:endParaRPr lang="de-DE"/>
          </a:p>
        </p:txBody>
      </p:sp>
      <p:sp>
        <p:nvSpPr>
          <p:cNvPr id="5" name="Date Placeholder 4"/>
          <p:cNvSpPr>
            <a:spLocks noGrp="1"/>
          </p:cNvSpPr>
          <p:nvPr>
            <p:ph type="dt" sz="half" idx="10"/>
          </p:nvPr>
        </p:nvSpPr>
        <p:spPr/>
        <p:txBody>
          <a:bodyPr/>
          <a:lstStyle/>
          <a:p>
            <a:fld id="{24126504-2F6D-48C7-885F-125EFA165A05}" type="datetimeFigureOut">
              <a:rPr lang="de-DE" smtClean="0"/>
              <a:t>19.06.2020</a:t>
            </a:fld>
            <a:endParaRPr lang="de-DE"/>
          </a:p>
        </p:txBody>
      </p:sp>
    </p:spTree>
    <p:extLst>
      <p:ext uri="{BB962C8B-B14F-4D97-AF65-F5344CB8AC3E}">
        <p14:creationId xmlns:p14="http://schemas.microsoft.com/office/powerpoint/2010/main" val="31244303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Titelmasterformat durch Klicken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24126504-2F6D-48C7-885F-125EFA165A05}" type="datetimeFigureOut">
              <a:rPr lang="de-DE" smtClean="0"/>
              <a:t>19.06.2020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13101042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Titelmasterformat durch Klicken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Formatvorlagen des Textmasters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24126504-2F6D-48C7-885F-125EFA165A05}" type="datetimeFigureOut">
              <a:rPr lang="de-DE" smtClean="0"/>
              <a:t>19.06.2020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E197938-264E-4ADF-9A91-DF9C02633BDD}" type="slidenum">
              <a:rPr lang="de-DE" smtClean="0"/>
              <a:t>‹Nr.›</a:t>
            </a:fld>
            <a:endParaRPr lang="de-D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119540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Titelmasterformat durch Klicken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24126504-2F6D-48C7-885F-125EFA165A05}" type="datetimeFigureOut">
              <a:rPr lang="de-DE" smtClean="0"/>
              <a:t>19.06.2020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39951989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Titelmasterformat durch Klicken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Formatvorlagen des Textmasters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24126504-2F6D-48C7-885F-125EFA165A05}" type="datetimeFigureOut">
              <a:rPr lang="de-DE" smtClean="0"/>
              <a:t>19.06.2020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E197938-264E-4ADF-9A91-DF9C02633BDD}" type="slidenum">
              <a:rPr lang="de-DE" smtClean="0"/>
              <a:t>‹Nr.›</a:t>
            </a:fld>
            <a:endParaRPr lang="de-D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743364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Titelmasterformat durch Klicken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Formatvorlagen des Textmasters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24126504-2F6D-48C7-885F-125EFA165A05}" type="datetimeFigureOut">
              <a:rPr lang="de-DE" smtClean="0"/>
              <a:t>19.06.2020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35659108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4126504-2F6D-48C7-885F-125EFA165A05}" type="datetimeFigureOut">
              <a:rPr lang="de-DE" smtClean="0"/>
              <a:t>19.06.2020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42092978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4126504-2F6D-48C7-885F-125EFA165A05}" type="datetimeFigureOut">
              <a:rPr lang="de-DE" smtClean="0"/>
              <a:t>19.06.2020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E197938-264E-4ADF-9A91-DF9C02633BDD}" type="slidenum">
              <a:rPr lang="de-DE" smtClean="0"/>
              <a:t>‹Nr.›</a:t>
            </a:fld>
            <a:endParaRPr lang="de-DE"/>
          </a:p>
        </p:txBody>
      </p:sp>
    </p:spTree>
    <p:extLst>
      <p:ext uri="{BB962C8B-B14F-4D97-AF65-F5344CB8AC3E}">
        <p14:creationId xmlns:p14="http://schemas.microsoft.com/office/powerpoint/2010/main" val="28387670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4126504-2F6D-48C7-885F-125EFA165A05}" type="datetimeFigureOut">
              <a:rPr lang="de-DE" smtClean="0"/>
              <a:t>19.06.2020</a:t>
            </a:fld>
            <a:endParaRPr lang="de-D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E197938-264E-4ADF-9A91-DF9C02633BDD}" type="slidenum">
              <a:rPr lang="de-DE" smtClean="0"/>
              <a:t>‹Nr.›</a:t>
            </a:fld>
            <a:endParaRPr lang="de-DE"/>
          </a:p>
        </p:txBody>
      </p:sp>
    </p:spTree>
    <p:extLst>
      <p:ext uri="{BB962C8B-B14F-4D97-AF65-F5344CB8AC3E}">
        <p14:creationId xmlns:p14="http://schemas.microsoft.com/office/powerpoint/2010/main" val="309153793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Lst>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6.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jpe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audio" Target="../media/media6.m4a"/><Relationship Id="rId3" Type="http://schemas.microsoft.com/office/2007/relationships/media" Target="../media/media4.m4a"/><Relationship Id="rId7" Type="http://schemas.microsoft.com/office/2007/relationships/media" Target="../media/media6.m4a"/><Relationship Id="rId12" Type="http://schemas.openxmlformats.org/officeDocument/2006/relationships/image" Target="../media/image8.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audio" Target="../media/media5.m4a"/><Relationship Id="rId11" Type="http://schemas.openxmlformats.org/officeDocument/2006/relationships/slideLayout" Target="../slideLayouts/slideLayout2.xml"/><Relationship Id="rId5" Type="http://schemas.microsoft.com/office/2007/relationships/media" Target="../media/media5.m4a"/><Relationship Id="rId10" Type="http://schemas.openxmlformats.org/officeDocument/2006/relationships/audio" Target="../media/media7.m4a"/><Relationship Id="rId4" Type="http://schemas.openxmlformats.org/officeDocument/2006/relationships/audio" Target="../media/media4.m4a"/><Relationship Id="rId9" Type="http://schemas.microsoft.com/office/2007/relationships/media" Target="../media/media7.m4a"/></Relationships>
</file>

<file path=ppt/slides/_rels/slide4.xml.rels><?xml version="1.0" encoding="UTF-8" standalone="yes"?>
<Relationships xmlns="http://schemas.openxmlformats.org/package/2006/relationships"><Relationship Id="rId8" Type="http://schemas.openxmlformats.org/officeDocument/2006/relationships/audio" Target="../media/media11.m4a"/><Relationship Id="rId3" Type="http://schemas.microsoft.com/office/2007/relationships/media" Target="../media/media9.m4a"/><Relationship Id="rId7" Type="http://schemas.microsoft.com/office/2007/relationships/media" Target="../media/media11.m4a"/><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audio" Target="../media/media10.m4a"/><Relationship Id="rId5" Type="http://schemas.microsoft.com/office/2007/relationships/media" Target="../media/media10.m4a"/><Relationship Id="rId10" Type="http://schemas.openxmlformats.org/officeDocument/2006/relationships/image" Target="../media/image8.png"/><Relationship Id="rId4" Type="http://schemas.openxmlformats.org/officeDocument/2006/relationships/audio" Target="../media/media9.m4a"/><Relationship Id="rId9"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audio" Target="../media/media16.m4a"/><Relationship Id="rId3" Type="http://schemas.microsoft.com/office/2007/relationships/media" Target="../media/media14.m4a"/><Relationship Id="rId7" Type="http://schemas.microsoft.com/office/2007/relationships/media" Target="../media/media16.m4a"/><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audio" Target="../media/media15.m4a"/><Relationship Id="rId5" Type="http://schemas.microsoft.com/office/2007/relationships/media" Target="../media/media15.m4a"/><Relationship Id="rId10" Type="http://schemas.openxmlformats.org/officeDocument/2006/relationships/image" Target="../media/image8.png"/><Relationship Id="rId4" Type="http://schemas.openxmlformats.org/officeDocument/2006/relationships/audio" Target="../media/media14.m4a"/><Relationship Id="rId9"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9.m4a"/><Relationship Id="rId7"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audio" Target="../media/media20.m4a"/><Relationship Id="rId5" Type="http://schemas.microsoft.com/office/2007/relationships/media" Target="../media/media20.m4a"/><Relationship Id="rId4" Type="http://schemas.openxmlformats.org/officeDocument/2006/relationships/audio" Target="../media/media19.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7.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microsoft.com/office/2007/relationships/media" Target="../media/media25.m4a"/><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8.png"/><Relationship Id="rId5" Type="http://schemas.openxmlformats.org/officeDocument/2006/relationships/slideLayout" Target="../slideLayouts/slideLayout2.xml"/><Relationship Id="rId4" Type="http://schemas.openxmlformats.org/officeDocument/2006/relationships/audio" Target="../media/media25.m4a"/></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8.png"/><Relationship Id="rId4" Type="http://schemas.openxmlformats.org/officeDocument/2006/relationships/hyperlink" Target="mailto:christina.nicot@nrd-orbishoehe.de" TargetMode="Externa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8.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7.png"/><Relationship Id="rId4" Type="http://schemas.openxmlformats.org/officeDocument/2006/relationships/hyperlink" Target="https://joseph-heckler-schule.com/" TargetMode="Externa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7.png"/><Relationship Id="rId4" Type="http://schemas.openxmlformats.org/officeDocument/2006/relationships/hyperlink" Target="mailto:joseph-heckler-schule@kreis-bergstrasse.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677333" y="609599"/>
            <a:ext cx="10364477" cy="1919565"/>
          </a:xfrm>
        </p:spPr>
        <p:txBody>
          <a:bodyPr>
            <a:normAutofit/>
          </a:bodyPr>
          <a:lstStyle/>
          <a:p>
            <a:pPr algn="ctr"/>
            <a:r>
              <a:rPr lang="de-DE" sz="6000" b="1" dirty="0">
                <a:solidFill>
                  <a:schemeClr val="tx1"/>
                </a:solidFill>
                <a:latin typeface="Century Gothic" panose="020B0502020202020204" pitchFamily="34" charset="0"/>
              </a:rPr>
              <a:t>Herzlich willkommen</a:t>
            </a:r>
            <a:br>
              <a:rPr lang="de-DE" sz="6000" b="1" dirty="0">
                <a:solidFill>
                  <a:schemeClr val="tx1"/>
                </a:solidFill>
                <a:latin typeface="Century Gothic" panose="020B0502020202020204" pitchFamily="34" charset="0"/>
              </a:rPr>
            </a:br>
            <a:r>
              <a:rPr lang="de-DE" sz="4400" b="1" dirty="0">
                <a:solidFill>
                  <a:schemeClr val="tx1"/>
                </a:solidFill>
                <a:latin typeface="Century Gothic" panose="020B0502020202020204" pitchFamily="34" charset="0"/>
              </a:rPr>
              <a:t>Auf dem Weg zum ersten Schultag</a:t>
            </a:r>
          </a:p>
        </p:txBody>
      </p:sp>
      <p:grpSp>
        <p:nvGrpSpPr>
          <p:cNvPr id="5" name="Group 283"/>
          <p:cNvGrpSpPr/>
          <p:nvPr/>
        </p:nvGrpSpPr>
        <p:grpSpPr>
          <a:xfrm rot="20845474">
            <a:off x="330914" y="3069711"/>
            <a:ext cx="2829685" cy="3351531"/>
            <a:chOff x="0" y="0"/>
            <a:chExt cx="3206940" cy="4355408"/>
          </a:xfrm>
        </p:grpSpPr>
        <p:pic>
          <p:nvPicPr>
            <p:cNvPr id="6" name="droppedImage.png"/>
            <p:cNvPicPr>
              <a:picLocks noChangeAspect="1"/>
            </p:cNvPicPr>
            <p:nvPr/>
          </p:nvPicPr>
          <p:blipFill>
            <a:blip r:embed="rId4"/>
            <a:srcRect l="13333" r="13571"/>
            <a:stretch>
              <a:fillRect/>
            </a:stretch>
          </p:blipFill>
          <p:spPr>
            <a:xfrm>
              <a:off x="215900" y="139700"/>
              <a:ext cx="2775141" cy="3796609"/>
            </a:xfrm>
            <a:prstGeom prst="rect">
              <a:avLst/>
            </a:prstGeom>
            <a:ln>
              <a:noFill/>
            </a:ln>
            <a:effectLst/>
          </p:spPr>
        </p:pic>
        <p:pic>
          <p:nvPicPr>
            <p:cNvPr id="7" name="Grafik 6"/>
            <p:cNvPicPr>
              <a:picLocks/>
            </p:cNvPicPr>
            <p:nvPr/>
          </p:nvPicPr>
          <p:blipFill>
            <a:blip r:embed="rId5"/>
            <a:stretch>
              <a:fillRect/>
            </a:stretch>
          </p:blipFill>
          <p:spPr>
            <a:xfrm>
              <a:off x="0" y="0"/>
              <a:ext cx="3206941" cy="4355409"/>
            </a:xfrm>
            <a:prstGeom prst="rect">
              <a:avLst/>
            </a:prstGeom>
            <a:effectLst/>
          </p:spPr>
        </p:pic>
      </p:grpSp>
      <p:grpSp>
        <p:nvGrpSpPr>
          <p:cNvPr id="8" name="Group 289"/>
          <p:cNvGrpSpPr/>
          <p:nvPr/>
        </p:nvGrpSpPr>
        <p:grpSpPr>
          <a:xfrm>
            <a:off x="3700852" y="4254499"/>
            <a:ext cx="4711701" cy="2603501"/>
            <a:chOff x="0" y="0"/>
            <a:chExt cx="4711700" cy="2603500"/>
          </a:xfrm>
        </p:grpSpPr>
        <p:pic>
          <p:nvPicPr>
            <p:cNvPr id="9" name="Logo bunt.jpg"/>
            <p:cNvPicPr>
              <a:picLocks/>
            </p:cNvPicPr>
            <p:nvPr/>
          </p:nvPicPr>
          <p:blipFill>
            <a:blip r:embed="rId6"/>
            <a:stretch>
              <a:fillRect/>
            </a:stretch>
          </p:blipFill>
          <p:spPr>
            <a:xfrm>
              <a:off x="215899" y="139699"/>
              <a:ext cx="4279901" cy="2044701"/>
            </a:xfrm>
            <a:prstGeom prst="rect">
              <a:avLst/>
            </a:prstGeom>
            <a:ln>
              <a:noFill/>
            </a:ln>
            <a:effectLst/>
          </p:spPr>
        </p:pic>
        <p:pic>
          <p:nvPicPr>
            <p:cNvPr id="10" name="Grafik 9"/>
            <p:cNvPicPr>
              <a:picLocks/>
            </p:cNvPicPr>
            <p:nvPr/>
          </p:nvPicPr>
          <p:blipFill>
            <a:blip r:embed="rId7"/>
            <a:stretch>
              <a:fillRect/>
            </a:stretch>
          </p:blipFill>
          <p:spPr>
            <a:xfrm>
              <a:off x="-1" y="-1"/>
              <a:ext cx="4711701" cy="2603501"/>
            </a:xfrm>
            <a:prstGeom prst="rect">
              <a:avLst/>
            </a:prstGeom>
            <a:effectLst/>
          </p:spPr>
        </p:pic>
      </p:grpSp>
      <p:grpSp>
        <p:nvGrpSpPr>
          <p:cNvPr id="11" name="Group 286"/>
          <p:cNvGrpSpPr/>
          <p:nvPr/>
        </p:nvGrpSpPr>
        <p:grpSpPr>
          <a:xfrm rot="788196">
            <a:off x="8841563" y="2943151"/>
            <a:ext cx="3060702" cy="2902092"/>
            <a:chOff x="0" y="0"/>
            <a:chExt cx="3060700" cy="2902090"/>
          </a:xfrm>
        </p:grpSpPr>
        <p:pic>
          <p:nvPicPr>
            <p:cNvPr id="12" name="droppedImage.png"/>
            <p:cNvPicPr>
              <a:picLocks noChangeAspect="1"/>
            </p:cNvPicPr>
            <p:nvPr/>
          </p:nvPicPr>
          <p:blipFill>
            <a:blip r:embed="rId8"/>
            <a:stretch>
              <a:fillRect/>
            </a:stretch>
          </p:blipFill>
          <p:spPr>
            <a:xfrm>
              <a:off x="215899" y="139700"/>
              <a:ext cx="2628902" cy="2343291"/>
            </a:xfrm>
            <a:prstGeom prst="rect">
              <a:avLst/>
            </a:prstGeom>
            <a:ln>
              <a:noFill/>
            </a:ln>
            <a:effectLst/>
          </p:spPr>
        </p:pic>
        <p:pic>
          <p:nvPicPr>
            <p:cNvPr id="13" name="Grafik 12"/>
            <p:cNvPicPr>
              <a:picLocks/>
            </p:cNvPicPr>
            <p:nvPr/>
          </p:nvPicPr>
          <p:blipFill>
            <a:blip r:embed="rId9"/>
            <a:stretch>
              <a:fillRect/>
            </a:stretch>
          </p:blipFill>
          <p:spPr>
            <a:xfrm>
              <a:off x="-1" y="0"/>
              <a:ext cx="3060702" cy="2902091"/>
            </a:xfrm>
            <a:prstGeom prst="rect">
              <a:avLst/>
            </a:prstGeom>
            <a:effectLst/>
          </p:spPr>
        </p:pic>
      </p:grpSp>
      <p:pic>
        <p:nvPicPr>
          <p:cNvPr id="17" name="Sound aufgezeichnet" descr="Sound aufgezeichnet">
            <a:hlinkClick r:id="" action="ppaction://media"/>
            <a:extLst>
              <a:ext uri="{FF2B5EF4-FFF2-40B4-BE49-F238E27FC236}">
                <a16:creationId xmlns:a16="http://schemas.microsoft.com/office/drawing/2014/main" id="{1AB15F35-B4DA-C04E-A9BE-A1AB3D89F68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5179475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023"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317286" y="144413"/>
            <a:ext cx="7766936" cy="873504"/>
          </a:xfrm>
        </p:spPr>
        <p:txBody>
          <a:bodyPr/>
          <a:lstStyle/>
          <a:p>
            <a:pPr algn="ctr"/>
            <a:r>
              <a:rPr lang="de-DE" b="1" dirty="0">
                <a:solidFill>
                  <a:schemeClr val="tx1"/>
                </a:solidFill>
                <a:latin typeface="Century Gothic" panose="020B0502020202020204" pitchFamily="34" charset="0"/>
              </a:rPr>
              <a:t>Tagesordnung</a:t>
            </a:r>
          </a:p>
        </p:txBody>
      </p:sp>
      <p:sp>
        <p:nvSpPr>
          <p:cNvPr id="3" name="Untertitel 2"/>
          <p:cNvSpPr>
            <a:spLocks noGrp="1"/>
          </p:cNvSpPr>
          <p:nvPr>
            <p:ph type="subTitle" idx="1"/>
          </p:nvPr>
        </p:nvSpPr>
        <p:spPr>
          <a:xfrm>
            <a:off x="1507066" y="1725283"/>
            <a:ext cx="10397387" cy="4841772"/>
          </a:xfrm>
        </p:spPr>
        <p:txBody>
          <a:bodyPr>
            <a:normAutofit/>
          </a:bodyPr>
          <a:lstStyle/>
          <a:p>
            <a:pPr marL="342900" indent="-342900" algn="l">
              <a:lnSpc>
                <a:spcPct val="150000"/>
              </a:lnSpc>
              <a:buClr>
                <a:srgbClr val="0070C0"/>
              </a:buClr>
              <a:buSzPct val="100000"/>
              <a:buFont typeface="Wingdings" panose="05000000000000000000" pitchFamily="2" charset="2"/>
              <a:buChar char="v"/>
            </a:pPr>
            <a:r>
              <a:rPr lang="de-DE" sz="2400" dirty="0">
                <a:solidFill>
                  <a:prstClr val="black"/>
                </a:solidFill>
                <a:latin typeface="Century Gothic" panose="020B0502020202020204" pitchFamily="34" charset="0"/>
                <a:sym typeface="Wingdings" panose="05000000000000000000" pitchFamily="2" charset="2"/>
              </a:rPr>
              <a:t>	</a:t>
            </a:r>
            <a:r>
              <a:rPr lang="de-DE" sz="2800" dirty="0">
                <a:solidFill>
                  <a:prstClr val="black"/>
                </a:solidFill>
                <a:latin typeface="Century Gothic" panose="020B0502020202020204" pitchFamily="34" charset="0"/>
                <a:sym typeface="Wingdings" panose="05000000000000000000" pitchFamily="2" charset="2"/>
              </a:rPr>
              <a:t>Jahrgangsübergreifender </a:t>
            </a:r>
            <a:r>
              <a:rPr lang="de-DE" sz="2800" dirty="0" smtClean="0">
                <a:solidFill>
                  <a:prstClr val="black"/>
                </a:solidFill>
                <a:latin typeface="Century Gothic" panose="020B0502020202020204" pitchFamily="34" charset="0"/>
                <a:sym typeface="Wingdings" panose="05000000000000000000" pitchFamily="2" charset="2"/>
              </a:rPr>
              <a:t>Unterricht</a:t>
            </a:r>
          </a:p>
          <a:p>
            <a:pPr marL="342900" indent="-342900" algn="l">
              <a:lnSpc>
                <a:spcPct val="150000"/>
              </a:lnSpc>
              <a:buClr>
                <a:srgbClr val="0070C0"/>
              </a:buClr>
              <a:buSzPct val="100000"/>
              <a:buFont typeface="Wingdings" panose="05000000000000000000" pitchFamily="2" charset="2"/>
              <a:buChar char="v"/>
            </a:pPr>
            <a:r>
              <a:rPr lang="de-DE" sz="2800" dirty="0" smtClean="0">
                <a:solidFill>
                  <a:schemeClr val="tx1"/>
                </a:solidFill>
                <a:latin typeface="Century Gothic" panose="020B0502020202020204" pitchFamily="34" charset="0"/>
                <a:sym typeface="Wingdings" panose="05000000000000000000" pitchFamily="2" charset="2"/>
              </a:rPr>
              <a:t>1</a:t>
            </a:r>
            <a:r>
              <a:rPr lang="de-DE" sz="2800" dirty="0">
                <a:solidFill>
                  <a:schemeClr val="tx1"/>
                </a:solidFill>
                <a:latin typeface="Century Gothic" panose="020B0502020202020204" pitchFamily="34" charset="0"/>
                <a:sym typeface="Wingdings" panose="05000000000000000000" pitchFamily="2" charset="2"/>
              </a:rPr>
              <a:t>. Schultag</a:t>
            </a:r>
          </a:p>
          <a:p>
            <a:pPr marL="514350" indent="-514350" algn="l">
              <a:lnSpc>
                <a:spcPct val="150000"/>
              </a:lnSpc>
              <a:buClr>
                <a:srgbClr val="0070C0"/>
              </a:buClr>
              <a:buSzPct val="100000"/>
              <a:buFont typeface="Wingdings" panose="05000000000000000000" pitchFamily="2" charset="2"/>
              <a:buChar char="v"/>
            </a:pPr>
            <a:r>
              <a:rPr lang="de-DE" sz="2800" dirty="0">
                <a:solidFill>
                  <a:prstClr val="black"/>
                </a:solidFill>
                <a:latin typeface="Century Gothic" panose="020B0502020202020204" pitchFamily="34" charset="0"/>
                <a:sym typeface="Wingdings" panose="05000000000000000000" pitchFamily="2" charset="2"/>
              </a:rPr>
              <a:t>Informationen rund um den Vormittag</a:t>
            </a:r>
          </a:p>
          <a:p>
            <a:pPr marL="457200" indent="-457200" algn="l">
              <a:lnSpc>
                <a:spcPct val="150000"/>
              </a:lnSpc>
              <a:buClr>
                <a:srgbClr val="0070C0"/>
              </a:buClr>
              <a:buSzPct val="100000"/>
              <a:buFont typeface="Wingdings" panose="05000000000000000000" pitchFamily="2" charset="2"/>
              <a:buChar char="v"/>
            </a:pPr>
            <a:r>
              <a:rPr lang="de-DE" sz="2800" dirty="0">
                <a:solidFill>
                  <a:prstClr val="black"/>
                </a:solidFill>
                <a:latin typeface="Century Gothic" panose="020B0502020202020204" pitchFamily="34" charset="0"/>
                <a:sym typeface="Wingdings" panose="05000000000000000000" pitchFamily="2" charset="2"/>
              </a:rPr>
              <a:t>Infos zum Förderverein</a:t>
            </a:r>
            <a:endParaRPr lang="de-DE" sz="2800" dirty="0">
              <a:solidFill>
                <a:schemeClr val="tx1"/>
              </a:solidFill>
              <a:latin typeface="Century Gothic" panose="020B0502020202020204" pitchFamily="34" charset="0"/>
              <a:sym typeface="Wingdings" panose="05000000000000000000" pitchFamily="2" charset="2"/>
            </a:endParaRPr>
          </a:p>
          <a:p>
            <a:pPr marL="457200" indent="-457200" algn="l">
              <a:lnSpc>
                <a:spcPct val="150000"/>
              </a:lnSpc>
              <a:buClr>
                <a:srgbClr val="0070C0"/>
              </a:buClr>
              <a:buSzPct val="100000"/>
              <a:buFont typeface="Wingdings" panose="05000000000000000000" pitchFamily="2" charset="2"/>
              <a:buChar char="v"/>
            </a:pPr>
            <a:r>
              <a:rPr lang="de-DE" sz="2800" dirty="0">
                <a:solidFill>
                  <a:prstClr val="black"/>
                </a:solidFill>
                <a:latin typeface="Century Gothic" panose="020B0502020202020204" pitchFamily="34" charset="0"/>
                <a:sym typeface="Wingdings" panose="05000000000000000000" pitchFamily="2" charset="2"/>
              </a:rPr>
              <a:t> </a:t>
            </a:r>
            <a:r>
              <a:rPr lang="de-DE" sz="2800" dirty="0">
                <a:solidFill>
                  <a:schemeClr val="tx1"/>
                </a:solidFill>
                <a:latin typeface="Century Gothic" panose="020B0502020202020204" pitchFamily="34" charset="0"/>
                <a:sym typeface="Wingdings" panose="05000000000000000000" pitchFamily="2" charset="2"/>
              </a:rPr>
              <a:t>Klasseneinteilung </a:t>
            </a:r>
            <a:endParaRPr lang="de-DE" sz="2800" dirty="0">
              <a:solidFill>
                <a:schemeClr val="tx1"/>
              </a:solidFill>
              <a:latin typeface="Century Gothic" panose="020B0502020202020204" pitchFamily="34" charset="0"/>
            </a:endParaRPr>
          </a:p>
        </p:txBody>
      </p:sp>
      <p:pic>
        <p:nvPicPr>
          <p:cNvPr id="4" name="Sound aufgezeichnet" descr="Sound aufgezeichnet">
            <a:hlinkClick r:id="" action="ppaction://media"/>
            <a:extLst>
              <a:ext uri="{FF2B5EF4-FFF2-40B4-BE49-F238E27FC236}">
                <a16:creationId xmlns:a16="http://schemas.microsoft.com/office/drawing/2014/main" id="{C3F0B46F-5CFC-5F45-B15E-34A830B8282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8623043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4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7333" y="609600"/>
            <a:ext cx="11227119" cy="1320800"/>
          </a:xfrm>
        </p:spPr>
        <p:txBody>
          <a:bodyPr>
            <a:normAutofit/>
          </a:bodyPr>
          <a:lstStyle/>
          <a:p>
            <a:pPr algn="ctr"/>
            <a:r>
              <a:rPr lang="de-DE" sz="4800" b="1" dirty="0">
                <a:solidFill>
                  <a:prstClr val="black"/>
                </a:solidFill>
                <a:latin typeface="Century Gothic" panose="020B0502020202020204" pitchFamily="34" charset="0"/>
              </a:rPr>
              <a:t>Jahrgangsübergreifender Unterricht</a:t>
            </a:r>
            <a:endParaRPr lang="de-DE" dirty="0"/>
          </a:p>
        </p:txBody>
      </p:sp>
      <p:sp>
        <p:nvSpPr>
          <p:cNvPr id="3" name="Inhaltsplatzhalter 2"/>
          <p:cNvSpPr>
            <a:spLocks noGrp="1"/>
          </p:cNvSpPr>
          <p:nvPr>
            <p:ph idx="1"/>
          </p:nvPr>
        </p:nvSpPr>
        <p:spPr>
          <a:xfrm>
            <a:off x="189782" y="2143336"/>
            <a:ext cx="11714670" cy="3880773"/>
          </a:xfrm>
        </p:spPr>
        <p:txBody>
          <a:bodyPr>
            <a:normAutofit fontScale="92500"/>
          </a:bodyPr>
          <a:lstStyle/>
          <a:p>
            <a:pPr marL="0" indent="0">
              <a:buNone/>
            </a:pPr>
            <a:r>
              <a:rPr lang="de-DE" sz="3200" b="1" dirty="0">
                <a:latin typeface="Century Gothic" panose="020B0502020202020204" pitchFamily="34" charset="0"/>
              </a:rPr>
              <a:t>Was heißt das?</a:t>
            </a:r>
          </a:p>
          <a:p>
            <a:pPr lvl="0">
              <a:lnSpc>
                <a:spcPct val="150000"/>
              </a:lnSpc>
              <a:buClr>
                <a:srgbClr val="0070C0"/>
              </a:buClr>
              <a:buFont typeface="Wingdings" panose="05000000000000000000" pitchFamily="2" charset="2"/>
              <a:buChar char="v"/>
            </a:pPr>
            <a:r>
              <a:rPr lang="de-DE" sz="2400" dirty="0">
                <a:solidFill>
                  <a:prstClr val="black"/>
                </a:solidFill>
                <a:latin typeface="Century Gothic" panose="020B0502020202020204" pitchFamily="34" charset="0"/>
              </a:rPr>
              <a:t>Kinder der ersten und zweiten Klasse werden gemeinsam unterrichtet</a:t>
            </a:r>
          </a:p>
          <a:p>
            <a:pPr lvl="0">
              <a:lnSpc>
                <a:spcPct val="150000"/>
              </a:lnSpc>
              <a:buClr>
                <a:srgbClr val="0070C0"/>
              </a:buClr>
              <a:buFont typeface="Wingdings" panose="05000000000000000000" pitchFamily="2" charset="2"/>
              <a:buChar char="v"/>
            </a:pPr>
            <a:r>
              <a:rPr lang="de-DE" sz="2400" dirty="0">
                <a:solidFill>
                  <a:prstClr val="black"/>
                </a:solidFill>
                <a:latin typeface="Century Gothic" panose="020B0502020202020204" pitchFamily="34" charset="0"/>
              </a:rPr>
              <a:t>Kinder können bis zu drei Jahren verweilen ohne „Sitzenbleiben“</a:t>
            </a:r>
          </a:p>
          <a:p>
            <a:pPr lvl="0">
              <a:lnSpc>
                <a:spcPct val="150000"/>
              </a:lnSpc>
              <a:buClr>
                <a:srgbClr val="0070C0"/>
              </a:buClr>
              <a:buFont typeface="Wingdings" panose="05000000000000000000" pitchFamily="2" charset="2"/>
              <a:buChar char="v"/>
            </a:pPr>
            <a:r>
              <a:rPr lang="de-DE" sz="2400" dirty="0">
                <a:solidFill>
                  <a:prstClr val="black"/>
                </a:solidFill>
                <a:latin typeface="Century Gothic" panose="020B0502020202020204" pitchFamily="34" charset="0"/>
              </a:rPr>
              <a:t>Das dritte Schulbesuchsjahr wird nicht auf die Schulbesuchsjahre angerechnet</a:t>
            </a:r>
          </a:p>
          <a:p>
            <a:pPr lvl="0">
              <a:lnSpc>
                <a:spcPct val="150000"/>
              </a:lnSpc>
              <a:buClr>
                <a:srgbClr val="0070C0"/>
              </a:buClr>
              <a:buFont typeface="Wingdings" panose="05000000000000000000" pitchFamily="2" charset="2"/>
              <a:buChar char="v"/>
            </a:pPr>
            <a:r>
              <a:rPr lang="de-DE" sz="2400" dirty="0">
                <a:solidFill>
                  <a:prstClr val="black"/>
                </a:solidFill>
                <a:latin typeface="Century Gothic" panose="020B0502020202020204" pitchFamily="34" charset="0"/>
              </a:rPr>
              <a:t>7 Stunden Unterstützung durch eine Sozialpädagogin/Lehrkraft (Doppelbesetzung)</a:t>
            </a:r>
          </a:p>
          <a:p>
            <a:pPr lvl="0">
              <a:lnSpc>
                <a:spcPct val="150000"/>
              </a:lnSpc>
              <a:buClr>
                <a:srgbClr val="0070C0"/>
              </a:buClr>
              <a:buFont typeface="Wingdings" panose="05000000000000000000" pitchFamily="2" charset="2"/>
              <a:buChar char="v"/>
            </a:pPr>
            <a:endParaRPr lang="de-DE" sz="2200" dirty="0">
              <a:solidFill>
                <a:prstClr val="black"/>
              </a:solidFill>
              <a:latin typeface="Century Gothic" panose="020B0502020202020204" pitchFamily="34" charset="0"/>
            </a:endParaRPr>
          </a:p>
          <a:p>
            <a:pPr lvl="0">
              <a:buClr>
                <a:srgbClr val="90C226"/>
              </a:buClr>
            </a:pPr>
            <a:endParaRPr lang="de-DE" sz="2200" dirty="0">
              <a:solidFill>
                <a:prstClr val="black"/>
              </a:solidFill>
              <a:latin typeface="Century Gothic" panose="020B0502020202020204" pitchFamily="34" charset="0"/>
            </a:endParaRPr>
          </a:p>
          <a:p>
            <a:pPr lvl="0">
              <a:buClr>
                <a:srgbClr val="90C226"/>
              </a:buClr>
            </a:pPr>
            <a:endParaRPr lang="de-DE" sz="2200" dirty="0">
              <a:solidFill>
                <a:prstClr val="black"/>
              </a:solidFill>
              <a:latin typeface="Century Gothic" panose="020B0502020202020204" pitchFamily="34" charset="0"/>
            </a:endParaRPr>
          </a:p>
          <a:p>
            <a:pPr lvl="0">
              <a:buClr>
                <a:srgbClr val="90C226"/>
              </a:buClr>
            </a:pPr>
            <a:endParaRPr lang="de-DE" sz="2200" dirty="0">
              <a:solidFill>
                <a:prstClr val="black"/>
              </a:solidFill>
              <a:latin typeface="Century Gothic" panose="020B0502020202020204" pitchFamily="34" charset="0"/>
            </a:endParaRPr>
          </a:p>
          <a:p>
            <a:pPr marL="0" indent="0">
              <a:buNone/>
            </a:pPr>
            <a:endParaRPr lang="de-DE" sz="3200" b="1" dirty="0">
              <a:latin typeface="Century Gothic" panose="020B0502020202020204" pitchFamily="34" charset="0"/>
            </a:endParaRPr>
          </a:p>
        </p:txBody>
      </p:sp>
      <p:pic>
        <p:nvPicPr>
          <p:cNvPr id="4" name="Aufgezeichneter Sound">
            <a:hlinkClick r:id="" action="ppaction://media"/>
            <a:extLst>
              <a:ext uri="{FF2B5EF4-FFF2-40B4-BE49-F238E27FC236}">
                <a16:creationId xmlns:a16="http://schemas.microsoft.com/office/drawing/2014/main" id="{76BB5613-12DE-4A50-8371-C503936C73AD}"/>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5791200" y="3124200"/>
            <a:ext cx="609600" cy="609600"/>
          </a:xfrm>
          <a:prstGeom prst="rect">
            <a:avLst/>
          </a:prstGeom>
        </p:spPr>
      </p:pic>
      <p:pic>
        <p:nvPicPr>
          <p:cNvPr id="5" name="Aufgezeichneter Sound">
            <a:hlinkClick r:id="" action="ppaction://media"/>
            <a:extLst>
              <a:ext uri="{FF2B5EF4-FFF2-40B4-BE49-F238E27FC236}">
                <a16:creationId xmlns:a16="http://schemas.microsoft.com/office/drawing/2014/main" id="{2EE7FAE3-D931-42C9-A151-E91F9607B8B5}"/>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5791200" y="3124200"/>
            <a:ext cx="609600" cy="609600"/>
          </a:xfrm>
          <a:prstGeom prst="rect">
            <a:avLst/>
          </a:prstGeom>
        </p:spPr>
      </p:pic>
      <p:pic>
        <p:nvPicPr>
          <p:cNvPr id="6" name="Aufgezeichneter Sound">
            <a:hlinkClick r:id="" action="ppaction://media"/>
            <a:extLst>
              <a:ext uri="{FF2B5EF4-FFF2-40B4-BE49-F238E27FC236}">
                <a16:creationId xmlns:a16="http://schemas.microsoft.com/office/drawing/2014/main" id="{0807D2B7-3D4B-4CF5-8AE8-65C6CFBB3EBB}"/>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5791200" y="3124200"/>
            <a:ext cx="609600" cy="609600"/>
          </a:xfrm>
          <a:prstGeom prst="rect">
            <a:avLst/>
          </a:prstGeom>
        </p:spPr>
      </p:pic>
      <p:pic>
        <p:nvPicPr>
          <p:cNvPr id="7" name="Aufgezeichneter Sound">
            <a:hlinkClick r:id="" action="ppaction://media"/>
            <a:extLst>
              <a:ext uri="{FF2B5EF4-FFF2-40B4-BE49-F238E27FC236}">
                <a16:creationId xmlns:a16="http://schemas.microsoft.com/office/drawing/2014/main" id="{313C0E8D-D181-4B6C-8351-237C29BDFB14}"/>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5791200" y="3124200"/>
            <a:ext cx="609600" cy="609600"/>
          </a:xfrm>
          <a:prstGeom prst="rect">
            <a:avLst/>
          </a:prstGeom>
        </p:spPr>
      </p:pic>
      <p:pic>
        <p:nvPicPr>
          <p:cNvPr id="8" name="Aufgezeichneter Sound">
            <a:hlinkClick r:id="" action="ppaction://media"/>
            <a:extLst>
              <a:ext uri="{FF2B5EF4-FFF2-40B4-BE49-F238E27FC236}">
                <a16:creationId xmlns:a16="http://schemas.microsoft.com/office/drawing/2014/main" id="{55754F65-D672-4F30-9DB0-7B5F5C412515}"/>
              </a:ext>
            </a:extLst>
          </p:cNvPr>
          <p:cNvPicPr>
            <a:picLocks noChangeAspect="1"/>
          </p:cNvPicPr>
          <p:nvPr>
            <a:audioFile r:link="rId10"/>
            <p:extLst>
              <p:ext uri="{DAA4B4D4-6D71-4841-9C94-3DE7FCFB9230}">
                <p14:media xmlns:p14="http://schemas.microsoft.com/office/powerpoint/2010/main" r:embed="rId9"/>
              </p:ext>
            </p:extLst>
          </p:nvPr>
        </p:nvPicPr>
        <p:blipFill>
          <a:blip r:embed="rId12"/>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5793836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69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7776"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5632"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7482" fill="hold"/>
                                        <p:tgtEl>
                                          <p:spTgt spid="7"/>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684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5455">
                <p:cTn id="23" fill="hold" display="0">
                  <p:stCondLst>
                    <p:cond delay="indefinite"/>
                  </p:stCondLst>
                  <p:endCondLst>
                    <p:cond evt="onStopAudio" delay="0">
                      <p:tgtEl>
                        <p:sldTgt/>
                      </p:tgtEl>
                    </p:cond>
                  </p:endCondLst>
                </p:cTn>
                <p:tgtEl>
                  <p:spTgt spid="4"/>
                </p:tgtEl>
              </p:cMediaNode>
            </p:audio>
            <p:audio>
              <p:cMediaNode vol="80000">
                <p:cTn id="24" fill="hold" display="0">
                  <p:stCondLst>
                    <p:cond delay="indefinite"/>
                  </p:stCondLst>
                  <p:endCondLst>
                    <p:cond evt="onStopAudio" delay="0">
                      <p:tgtEl>
                        <p:sldTgt/>
                      </p:tgtEl>
                    </p:cond>
                  </p:endCondLst>
                </p:cTn>
                <p:tgtEl>
                  <p:spTgt spid="5"/>
                </p:tgtEl>
              </p:cMediaNode>
            </p:audio>
            <p:audio>
              <p:cMediaNode vol="80000">
                <p:cTn id="25" fill="hold" display="0">
                  <p:stCondLst>
                    <p:cond delay="indefinite"/>
                  </p:stCondLst>
                  <p:endCondLst>
                    <p:cond evt="onStopAudio" delay="0">
                      <p:tgtEl>
                        <p:sldTgt/>
                      </p:tgtEl>
                    </p:cond>
                  </p:endCondLst>
                </p:cTn>
                <p:tgtEl>
                  <p:spTgt spid="6"/>
                </p:tgtEl>
              </p:cMediaNode>
            </p:audio>
            <p:audio>
              <p:cMediaNode vol="80000">
                <p:cTn id="26" fill="hold" display="0">
                  <p:stCondLst>
                    <p:cond delay="indefinite"/>
                  </p:stCondLst>
                  <p:endCondLst>
                    <p:cond evt="onStopAudio" delay="0">
                      <p:tgtEl>
                        <p:sldTgt/>
                      </p:tgtEl>
                    </p:cond>
                  </p:endCondLst>
                </p:cTn>
                <p:tgtEl>
                  <p:spTgt spid="7"/>
                </p:tgtEl>
              </p:cMediaNode>
            </p:audio>
            <p:audio>
              <p:cMediaNode vol="100000">
                <p:cTn id="2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20770" y="1811547"/>
            <a:ext cx="10800271" cy="4772133"/>
          </a:xfrm>
        </p:spPr>
        <p:txBody>
          <a:bodyPr>
            <a:normAutofit/>
          </a:bodyPr>
          <a:lstStyle/>
          <a:p>
            <a:pPr>
              <a:buClr>
                <a:srgbClr val="0070C0"/>
              </a:buClr>
              <a:buSzPct val="100000"/>
              <a:buFont typeface="Wingdings" panose="05000000000000000000" pitchFamily="2" charset="2"/>
              <a:buChar char="v"/>
            </a:pPr>
            <a:r>
              <a:rPr lang="de-DE" sz="2200" dirty="0">
                <a:solidFill>
                  <a:prstClr val="black"/>
                </a:solidFill>
                <a:latin typeface="Century Gothic" panose="020B0502020202020204" pitchFamily="34" charset="0"/>
              </a:rPr>
              <a:t>Altersgemischte Arbeiten der Kindertagesstätte wird fortgeführt</a:t>
            </a:r>
          </a:p>
          <a:p>
            <a:pPr>
              <a:buClr>
                <a:srgbClr val="0070C0"/>
              </a:buClr>
              <a:buSzPct val="100000"/>
              <a:buFont typeface="Wingdings" panose="05000000000000000000" pitchFamily="2" charset="2"/>
              <a:buChar char="v"/>
            </a:pPr>
            <a:r>
              <a:rPr lang="de-DE" sz="2200" dirty="0">
                <a:solidFill>
                  <a:prstClr val="black"/>
                </a:solidFill>
                <a:latin typeface="Century Gothic" panose="020B0502020202020204" pitchFamily="34" charset="0"/>
              </a:rPr>
              <a:t>Kinder finden sich schneller in die Schulsituation ein</a:t>
            </a:r>
          </a:p>
          <a:p>
            <a:pPr lvl="0">
              <a:buClr>
                <a:srgbClr val="0070C0"/>
              </a:buClr>
              <a:buSzPct val="100000"/>
              <a:buFont typeface="Wingdings" panose="05000000000000000000" pitchFamily="2" charset="2"/>
              <a:buChar char="v"/>
            </a:pPr>
            <a:r>
              <a:rPr lang="de-DE" sz="2200" dirty="0">
                <a:solidFill>
                  <a:prstClr val="black"/>
                </a:solidFill>
                <a:latin typeface="Century Gothic" panose="020B0502020202020204" pitchFamily="34" charset="0"/>
              </a:rPr>
              <a:t>Unterrichtsstörungen durch Unter- oder Überfordern werden vermieden</a:t>
            </a:r>
          </a:p>
          <a:p>
            <a:pPr lvl="0">
              <a:buClr>
                <a:srgbClr val="0070C0"/>
              </a:buClr>
              <a:buSzPct val="100000"/>
              <a:buFont typeface="Wingdings" panose="05000000000000000000" pitchFamily="2" charset="2"/>
              <a:buChar char="v"/>
            </a:pPr>
            <a:r>
              <a:rPr lang="de-DE" sz="2200" dirty="0">
                <a:solidFill>
                  <a:prstClr val="black"/>
                </a:solidFill>
                <a:latin typeface="Century Gothic" panose="020B0502020202020204" pitchFamily="34" charset="0"/>
              </a:rPr>
              <a:t>Kompetenzen wie Teamfähigkeit, Toleranz und Verantwortungsbewusstsein werden angebahnt</a:t>
            </a:r>
          </a:p>
          <a:p>
            <a:pPr lvl="0">
              <a:buClr>
                <a:srgbClr val="0070C0"/>
              </a:buClr>
              <a:buSzPct val="100000"/>
              <a:buFont typeface="Wingdings" panose="05000000000000000000" pitchFamily="2" charset="2"/>
              <a:buChar char="v"/>
            </a:pPr>
            <a:r>
              <a:rPr lang="de-DE" sz="2200" dirty="0">
                <a:solidFill>
                  <a:prstClr val="black"/>
                </a:solidFill>
                <a:latin typeface="Century Gothic" panose="020B0502020202020204" pitchFamily="34" charset="0"/>
              </a:rPr>
              <a:t>Unterschiede und Toleranz werden gefördert, anstelle von Vergleich und Konkurrenz </a:t>
            </a:r>
          </a:p>
          <a:p>
            <a:pPr lvl="0">
              <a:buClr>
                <a:srgbClr val="0070C0"/>
              </a:buClr>
              <a:buSzPct val="100000"/>
              <a:buFont typeface="Wingdings" panose="05000000000000000000" pitchFamily="2" charset="2"/>
              <a:buChar char="v"/>
            </a:pPr>
            <a:r>
              <a:rPr lang="de-DE" sz="2200" dirty="0">
                <a:solidFill>
                  <a:prstClr val="black"/>
                </a:solidFill>
                <a:latin typeface="Century Gothic" panose="020B0502020202020204" pitchFamily="34" charset="0"/>
              </a:rPr>
              <a:t>Kinder haben verstärkt die Möglichkeit voneinander zu lernen</a:t>
            </a:r>
          </a:p>
          <a:p>
            <a:pPr lvl="0">
              <a:buClr>
                <a:srgbClr val="0070C0"/>
              </a:buClr>
              <a:buSzPct val="100000"/>
              <a:buFont typeface="Wingdings" panose="05000000000000000000" pitchFamily="2" charset="2"/>
              <a:buChar char="v"/>
            </a:pPr>
            <a:r>
              <a:rPr lang="de-DE" sz="2200" dirty="0">
                <a:solidFill>
                  <a:prstClr val="black"/>
                </a:solidFill>
                <a:latin typeface="Century Gothic" panose="020B0502020202020204" pitchFamily="34" charset="0"/>
              </a:rPr>
              <a:t>Kinder erleben sich in verschiedenen Rollen „klein“ und „groß“</a:t>
            </a:r>
          </a:p>
          <a:p>
            <a:pPr lvl="0">
              <a:buClr>
                <a:srgbClr val="90C226"/>
              </a:buClr>
            </a:pPr>
            <a:endParaRPr lang="de-DE" sz="1400" dirty="0">
              <a:solidFill>
                <a:prstClr val="black"/>
              </a:solidFill>
            </a:endParaRPr>
          </a:p>
          <a:p>
            <a:pPr lvl="0">
              <a:buClr>
                <a:srgbClr val="90C226"/>
              </a:buClr>
            </a:pPr>
            <a:endParaRPr lang="de-DE" sz="2200" dirty="0">
              <a:solidFill>
                <a:prstClr val="black"/>
              </a:solidFill>
              <a:latin typeface="Century Gothic" panose="020B0502020202020204" pitchFamily="34" charset="0"/>
            </a:endParaRPr>
          </a:p>
          <a:p>
            <a:pPr lvl="0">
              <a:buClr>
                <a:srgbClr val="90C226"/>
              </a:buClr>
            </a:pPr>
            <a:endParaRPr lang="de-DE" sz="2200" dirty="0">
              <a:solidFill>
                <a:prstClr val="black"/>
              </a:solidFill>
              <a:latin typeface="Century Gothic" panose="020B0502020202020204" pitchFamily="34" charset="0"/>
            </a:endParaRPr>
          </a:p>
          <a:p>
            <a:pPr lvl="0">
              <a:buClr>
                <a:srgbClr val="90C226"/>
              </a:buClr>
            </a:pPr>
            <a:endParaRPr lang="de-DE" sz="2200" dirty="0">
              <a:solidFill>
                <a:prstClr val="black"/>
              </a:solidFill>
              <a:latin typeface="Century Gothic" panose="020B0502020202020204" pitchFamily="34" charset="0"/>
            </a:endParaRPr>
          </a:p>
          <a:p>
            <a:pPr lvl="0">
              <a:buClr>
                <a:srgbClr val="90C226"/>
              </a:buClr>
            </a:pPr>
            <a:endParaRPr lang="de-DE" sz="2200" dirty="0">
              <a:solidFill>
                <a:prstClr val="black"/>
              </a:solidFill>
              <a:latin typeface="Century Gothic" panose="020B0502020202020204" pitchFamily="34" charset="0"/>
            </a:endParaRPr>
          </a:p>
          <a:p>
            <a:endParaRPr lang="de-DE" dirty="0"/>
          </a:p>
        </p:txBody>
      </p:sp>
      <p:pic>
        <p:nvPicPr>
          <p:cNvPr id="2" name="Aufgezeichneter Sound">
            <a:hlinkClick r:id="" action="ppaction://media"/>
            <a:extLst>
              <a:ext uri="{FF2B5EF4-FFF2-40B4-BE49-F238E27FC236}">
                <a16:creationId xmlns:a16="http://schemas.microsoft.com/office/drawing/2014/main" id="{4E70A2D0-CC60-495D-91DF-628BE38F618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791200" y="3124200"/>
            <a:ext cx="609600" cy="609600"/>
          </a:xfrm>
          <a:prstGeom prst="rect">
            <a:avLst/>
          </a:prstGeom>
        </p:spPr>
      </p:pic>
      <p:pic>
        <p:nvPicPr>
          <p:cNvPr id="4" name="Aufgezeichneter Sound">
            <a:hlinkClick r:id="" action="ppaction://media"/>
            <a:extLst>
              <a:ext uri="{FF2B5EF4-FFF2-40B4-BE49-F238E27FC236}">
                <a16:creationId xmlns:a16="http://schemas.microsoft.com/office/drawing/2014/main" id="{B344E808-057F-4B96-B8B7-B1D4FC2310AF}"/>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5791200" y="3124200"/>
            <a:ext cx="609600" cy="609600"/>
          </a:xfrm>
          <a:prstGeom prst="rect">
            <a:avLst/>
          </a:prstGeom>
        </p:spPr>
      </p:pic>
      <p:pic>
        <p:nvPicPr>
          <p:cNvPr id="5" name="Aufgezeichneter Sound">
            <a:hlinkClick r:id="" action="ppaction://media"/>
            <a:extLst>
              <a:ext uri="{FF2B5EF4-FFF2-40B4-BE49-F238E27FC236}">
                <a16:creationId xmlns:a16="http://schemas.microsoft.com/office/drawing/2014/main" id="{9850C6AD-BE4D-4BF5-8FC9-00F7967B9F59}"/>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5791200" y="3124200"/>
            <a:ext cx="609600" cy="609600"/>
          </a:xfrm>
          <a:prstGeom prst="rect">
            <a:avLst/>
          </a:prstGeom>
        </p:spPr>
      </p:pic>
      <p:pic>
        <p:nvPicPr>
          <p:cNvPr id="6" name="Aufgezeichneter Sound">
            <a:hlinkClick r:id="" action="ppaction://media"/>
            <a:extLst>
              <a:ext uri="{FF2B5EF4-FFF2-40B4-BE49-F238E27FC236}">
                <a16:creationId xmlns:a16="http://schemas.microsoft.com/office/drawing/2014/main" id="{3D7BA28D-8257-4EA2-9172-F0A8D65D9048}"/>
              </a:ext>
            </a:extLst>
          </p:cNvPr>
          <p:cNvPicPr>
            <a:picLocks noChangeAspect="1"/>
          </p:cNvPicPr>
          <p:nvPr>
            <a:audioFile r:link="rId8"/>
            <p:extLst>
              <p:ext uri="{DAA4B4D4-6D71-4841-9C94-3DE7FCFB9230}">
                <p14:media xmlns:p14="http://schemas.microsoft.com/office/powerpoint/2010/main" r:embed="rId7"/>
              </p:ext>
            </p:extLst>
          </p:nvPr>
        </p:nvPicPr>
        <p:blipFill>
          <a:blip r:embed="rId10"/>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2458968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3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5880"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3597" fill="hold"/>
                                        <p:tgtEl>
                                          <p:spTgt spid="5"/>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680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audio>
              <p:cMediaNode vol="80000">
                <p:cTn id="20" fill="hold" display="0">
                  <p:stCondLst>
                    <p:cond delay="indefinite"/>
                  </p:stCondLst>
                  <p:endCondLst>
                    <p:cond evt="onStopAudio" delay="0">
                      <p:tgtEl>
                        <p:sldTgt/>
                      </p:tgtEl>
                    </p:cond>
                  </p:endCondLst>
                </p:cTn>
                <p:tgtEl>
                  <p:spTgt spid="4"/>
                </p:tgtEl>
              </p:cMediaNode>
            </p:audio>
            <p:audio>
              <p:cMediaNode vol="80000">
                <p:cTn id="21" fill="hold" display="0">
                  <p:stCondLst>
                    <p:cond delay="indefinite"/>
                  </p:stCondLst>
                  <p:endCondLst>
                    <p:cond evt="onStopAudio" delay="0">
                      <p:tgtEl>
                        <p:sldTgt/>
                      </p:tgtEl>
                    </p:cond>
                  </p:endCondLst>
                </p:cTn>
                <p:tgtEl>
                  <p:spTgt spid="5"/>
                </p:tgtEl>
              </p:cMediaNode>
            </p:audio>
            <p:audio>
              <p:cMediaNode vol="80000">
                <p:cTn id="22"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chemeClr val="tx1"/>
                </a:solidFill>
                <a:latin typeface="Century Gothic" panose="020B0502020202020204" pitchFamily="34" charset="0"/>
              </a:rPr>
              <a:t>1. Schultag voraussichtlich</a:t>
            </a:r>
            <a:br>
              <a:rPr lang="de-DE" b="1" dirty="0">
                <a:solidFill>
                  <a:schemeClr val="tx1"/>
                </a:solidFill>
                <a:latin typeface="Century Gothic" panose="020B0502020202020204" pitchFamily="34" charset="0"/>
              </a:rPr>
            </a:br>
            <a:r>
              <a:rPr lang="de-DE" b="1" dirty="0">
                <a:solidFill>
                  <a:schemeClr val="tx1"/>
                </a:solidFill>
                <a:latin typeface="Century Gothic" panose="020B0502020202020204" pitchFamily="34" charset="0"/>
              </a:rPr>
              <a:t>am 19.08. 2020</a:t>
            </a:r>
            <a:endParaRPr lang="de-DE" dirty="0"/>
          </a:p>
        </p:txBody>
      </p:sp>
      <p:sp>
        <p:nvSpPr>
          <p:cNvPr id="3" name="Inhaltsplatzhalter 2"/>
          <p:cNvSpPr>
            <a:spLocks noGrp="1"/>
          </p:cNvSpPr>
          <p:nvPr>
            <p:ph idx="1"/>
          </p:nvPr>
        </p:nvSpPr>
        <p:spPr/>
        <p:txBody>
          <a:bodyPr/>
          <a:lstStyle/>
          <a:p>
            <a:pPr marL="0" indent="0">
              <a:lnSpc>
                <a:spcPct val="150000"/>
              </a:lnSpc>
              <a:buClr>
                <a:schemeClr val="accent2"/>
              </a:buClr>
              <a:buSzPct val="100000"/>
              <a:buNone/>
            </a:pPr>
            <a:r>
              <a:rPr lang="de-DE" sz="2000" dirty="0">
                <a:latin typeface="Century Gothic" panose="020B0502020202020204" pitchFamily="34" charset="0"/>
              </a:rPr>
              <a:t>Die genaue Gestaltung des ersten Schultages können wir zum jetzigen Zeitpunkt noch nicht genau festlegen. Wir möchten auf jeden Fall eine kleine Feier für Sie und Ihre Kinder vorbereiten. Eventuell müssen wir dafür mehrere kleine Feiern anbieten und die erste Unterrichtsstunde für die einzelnen Klassen zu unterschiedlichen Zeiten durchführen.</a:t>
            </a:r>
          </a:p>
          <a:p>
            <a:pPr marL="0" indent="0">
              <a:lnSpc>
                <a:spcPct val="150000"/>
              </a:lnSpc>
              <a:buClr>
                <a:schemeClr val="accent2"/>
              </a:buClr>
              <a:buSzPct val="100000"/>
              <a:buNone/>
            </a:pPr>
            <a:r>
              <a:rPr lang="de-DE" sz="2000" dirty="0">
                <a:latin typeface="Century Gothic" panose="020B0502020202020204" pitchFamily="34" charset="0"/>
              </a:rPr>
              <a:t>1. Schulwoche  Nur Klassenlehrerunterricht – kein Fachunterricht</a:t>
            </a:r>
          </a:p>
          <a:p>
            <a:pPr>
              <a:buClr>
                <a:schemeClr val="accent2"/>
              </a:buClr>
              <a:buSzPct val="100000"/>
              <a:buFont typeface="Wingdings" panose="05000000000000000000" pitchFamily="2" charset="2"/>
              <a:buChar char="v"/>
            </a:pPr>
            <a:endParaRPr lang="de-DE" dirty="0"/>
          </a:p>
        </p:txBody>
      </p:sp>
      <p:pic>
        <p:nvPicPr>
          <p:cNvPr id="5" name="Sound aufgezeichnet" descr="Sound aufgezeichnet">
            <a:hlinkClick r:id="" action="ppaction://media"/>
            <a:extLst>
              <a:ext uri="{FF2B5EF4-FFF2-40B4-BE49-F238E27FC236}">
                <a16:creationId xmlns:a16="http://schemas.microsoft.com/office/drawing/2014/main" id="{FA8716C5-7DF4-984E-871D-C2E09792DBC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6758975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90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7334" y="304800"/>
            <a:ext cx="8596668" cy="872836"/>
          </a:xfrm>
        </p:spPr>
        <p:txBody>
          <a:bodyPr>
            <a:normAutofit fontScale="90000"/>
          </a:bodyPr>
          <a:lstStyle/>
          <a:p>
            <a:pPr algn="ctr"/>
            <a:r>
              <a:rPr lang="de-DE" sz="5400" b="1" dirty="0">
                <a:solidFill>
                  <a:schemeClr val="tx1"/>
                </a:solidFill>
                <a:latin typeface="Century Gothic" panose="020B0502020202020204" pitchFamily="34" charset="0"/>
              </a:rPr>
              <a:t>Der Schulvormittag</a:t>
            </a:r>
          </a:p>
        </p:txBody>
      </p:sp>
      <p:sp>
        <p:nvSpPr>
          <p:cNvPr id="3" name="Inhaltsplatzhalter 2"/>
          <p:cNvSpPr>
            <a:spLocks noGrp="1"/>
          </p:cNvSpPr>
          <p:nvPr>
            <p:ph idx="1"/>
          </p:nvPr>
        </p:nvSpPr>
        <p:spPr>
          <a:xfrm>
            <a:off x="677334" y="2160589"/>
            <a:ext cx="8596668" cy="4434175"/>
          </a:xfrm>
        </p:spPr>
        <p:txBody>
          <a:bodyPr>
            <a:normAutofit lnSpcReduction="10000"/>
          </a:bodyPr>
          <a:lstStyle/>
          <a:p>
            <a:pPr marL="0" indent="0">
              <a:buNone/>
            </a:pPr>
            <a:r>
              <a:rPr lang="de-DE" dirty="0"/>
              <a:t> </a:t>
            </a:r>
            <a:r>
              <a:rPr lang="de-DE" dirty="0">
                <a:latin typeface="Century Gothic" panose="020B0502020202020204" pitchFamily="34" charset="0"/>
              </a:rPr>
              <a:t>7.30 - 7.45 Uhr 			Frühaufsicht</a:t>
            </a:r>
          </a:p>
          <a:p>
            <a:pPr marL="0" indent="0">
              <a:buNone/>
            </a:pPr>
            <a:endParaRPr lang="de-DE" dirty="0">
              <a:latin typeface="Century Gothic" panose="020B0502020202020204" pitchFamily="34" charset="0"/>
            </a:endParaRPr>
          </a:p>
          <a:p>
            <a:pPr marL="0" indent="0">
              <a:buNone/>
            </a:pPr>
            <a:r>
              <a:rPr lang="de-DE" dirty="0">
                <a:latin typeface="Century Gothic" panose="020B0502020202020204" pitchFamily="34" charset="0"/>
              </a:rPr>
              <a:t> 7.45- 8.30 Uhr			</a:t>
            </a:r>
          </a:p>
          <a:p>
            <a:pPr marL="0" indent="0">
              <a:lnSpc>
                <a:spcPct val="150000"/>
              </a:lnSpc>
              <a:buNone/>
            </a:pPr>
            <a:r>
              <a:rPr lang="de-DE" dirty="0">
                <a:latin typeface="Century Gothic" panose="020B0502020202020204" pitchFamily="34" charset="0"/>
              </a:rPr>
              <a:t> 8.35 – 9.20 Uhr 			1. Unterrichtsblock</a:t>
            </a:r>
          </a:p>
          <a:p>
            <a:pPr marL="0" indent="0">
              <a:lnSpc>
                <a:spcPct val="150000"/>
              </a:lnSpc>
              <a:buNone/>
            </a:pPr>
            <a:r>
              <a:rPr lang="de-DE" dirty="0">
                <a:latin typeface="Century Gothic" panose="020B0502020202020204" pitchFamily="34" charset="0"/>
              </a:rPr>
              <a:t>			20 min </a:t>
            </a:r>
            <a:r>
              <a:rPr lang="de-DE" dirty="0" err="1">
                <a:latin typeface="Century Gothic" panose="020B0502020202020204" pitchFamily="34" charset="0"/>
              </a:rPr>
              <a:t>Hofpause</a:t>
            </a:r>
            <a:endParaRPr lang="de-DE" dirty="0">
              <a:latin typeface="Century Gothic" panose="020B0502020202020204" pitchFamily="34" charset="0"/>
            </a:endParaRPr>
          </a:p>
          <a:p>
            <a:pPr marL="0" indent="0">
              <a:buNone/>
            </a:pPr>
            <a:r>
              <a:rPr lang="de-DE" dirty="0">
                <a:latin typeface="Century Gothic" panose="020B0502020202020204" pitchFamily="34" charset="0"/>
              </a:rPr>
              <a:t> 9.40 – 10.25 Uhr</a:t>
            </a:r>
          </a:p>
          <a:p>
            <a:pPr marL="0" indent="0">
              <a:lnSpc>
                <a:spcPct val="150000"/>
              </a:lnSpc>
              <a:buNone/>
            </a:pPr>
            <a:r>
              <a:rPr lang="de-DE" dirty="0">
                <a:latin typeface="Century Gothic" panose="020B0502020202020204" pitchFamily="34" charset="0"/>
              </a:rPr>
              <a:t>10.30 – 11.15 Uhr			2. Unterrichtsblock mit integrierter Frühstückspause</a:t>
            </a:r>
          </a:p>
          <a:p>
            <a:pPr marL="0" indent="0">
              <a:lnSpc>
                <a:spcPct val="150000"/>
              </a:lnSpc>
              <a:buNone/>
            </a:pPr>
            <a:r>
              <a:rPr lang="de-DE" dirty="0">
                <a:latin typeface="Century Gothic" panose="020B0502020202020204" pitchFamily="34" charset="0"/>
              </a:rPr>
              <a:t>			15 min </a:t>
            </a:r>
            <a:r>
              <a:rPr lang="de-DE" dirty="0" err="1">
                <a:latin typeface="Century Gothic" panose="020B0502020202020204" pitchFamily="34" charset="0"/>
              </a:rPr>
              <a:t>Hofpause</a:t>
            </a:r>
            <a:endParaRPr lang="de-DE" dirty="0">
              <a:latin typeface="Century Gothic" panose="020B0502020202020204" pitchFamily="34" charset="0"/>
            </a:endParaRPr>
          </a:p>
          <a:p>
            <a:pPr marL="0" indent="0">
              <a:buNone/>
            </a:pPr>
            <a:r>
              <a:rPr lang="de-DE" dirty="0">
                <a:latin typeface="Century Gothic" panose="020B0502020202020204" pitchFamily="34" charset="0"/>
              </a:rPr>
              <a:t>11.30 – 12.15 Uhr</a:t>
            </a:r>
          </a:p>
          <a:p>
            <a:pPr marL="0" indent="0">
              <a:buNone/>
            </a:pPr>
            <a:r>
              <a:rPr lang="de-DE" dirty="0">
                <a:latin typeface="Century Gothic" panose="020B0502020202020204" pitchFamily="34" charset="0"/>
              </a:rPr>
              <a:t>12.15 – 13.00 Uhr			3. Unterrichtsblock</a:t>
            </a:r>
          </a:p>
          <a:p>
            <a:pPr marL="0" indent="0">
              <a:buNone/>
            </a:pPr>
            <a:endParaRPr lang="de-DE" dirty="0"/>
          </a:p>
        </p:txBody>
      </p:sp>
      <p:pic>
        <p:nvPicPr>
          <p:cNvPr id="4" name="Aufgezeichneter Sound">
            <a:hlinkClick r:id="" action="ppaction://media"/>
            <a:extLst>
              <a:ext uri="{FF2B5EF4-FFF2-40B4-BE49-F238E27FC236}">
                <a16:creationId xmlns:a16="http://schemas.microsoft.com/office/drawing/2014/main" id="{1A98C746-9433-43B0-B506-560D9C1023D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791200" y="3124200"/>
            <a:ext cx="609600" cy="609600"/>
          </a:xfrm>
          <a:prstGeom prst="rect">
            <a:avLst/>
          </a:prstGeom>
        </p:spPr>
      </p:pic>
      <p:pic>
        <p:nvPicPr>
          <p:cNvPr id="5" name="Aufgezeichneter Sound">
            <a:hlinkClick r:id="" action="ppaction://media"/>
            <a:extLst>
              <a:ext uri="{FF2B5EF4-FFF2-40B4-BE49-F238E27FC236}">
                <a16:creationId xmlns:a16="http://schemas.microsoft.com/office/drawing/2014/main" id="{7AED0C06-3752-4317-A57C-A6A58C1D9BC0}"/>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5791200" y="3124200"/>
            <a:ext cx="609600" cy="609600"/>
          </a:xfrm>
          <a:prstGeom prst="rect">
            <a:avLst/>
          </a:prstGeom>
        </p:spPr>
      </p:pic>
      <p:pic>
        <p:nvPicPr>
          <p:cNvPr id="6" name="Aufgezeichneter Sound">
            <a:hlinkClick r:id="" action="ppaction://media"/>
            <a:extLst>
              <a:ext uri="{FF2B5EF4-FFF2-40B4-BE49-F238E27FC236}">
                <a16:creationId xmlns:a16="http://schemas.microsoft.com/office/drawing/2014/main" id="{50B8C480-DCB5-4321-824C-323D02D3DCC8}"/>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5791200" y="3124200"/>
            <a:ext cx="609600" cy="609600"/>
          </a:xfrm>
          <a:prstGeom prst="rect">
            <a:avLst/>
          </a:prstGeom>
        </p:spPr>
      </p:pic>
      <p:pic>
        <p:nvPicPr>
          <p:cNvPr id="7" name="Aufgezeichneter Sound">
            <a:hlinkClick r:id="" action="ppaction://media"/>
            <a:extLst>
              <a:ext uri="{FF2B5EF4-FFF2-40B4-BE49-F238E27FC236}">
                <a16:creationId xmlns:a16="http://schemas.microsoft.com/office/drawing/2014/main" id="{0CCDE335-920E-48FE-9965-EBA97B819852}"/>
              </a:ext>
            </a:extLst>
          </p:cNvPr>
          <p:cNvPicPr>
            <a:picLocks noChangeAspect="1"/>
          </p:cNvPicPr>
          <p:nvPr>
            <a:audioFile r:link="rId8"/>
            <p:extLst>
              <p:ext uri="{DAA4B4D4-6D71-4841-9C94-3DE7FCFB9230}">
                <p14:media xmlns:p14="http://schemas.microsoft.com/office/powerpoint/2010/main" r:embed="rId7"/>
              </p:ext>
            </p:extLst>
          </p:nvPr>
        </p:nvPicPr>
        <p:blipFill>
          <a:blip r:embed="rId10"/>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955641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797"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7150"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3331"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93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4"/>
                </p:tgtEl>
              </p:cMediaNode>
            </p:audio>
            <p:audio>
              <p:cMediaNode vol="80000">
                <p:cTn id="20" fill="hold" display="0">
                  <p:stCondLst>
                    <p:cond delay="indefinite"/>
                  </p:stCondLst>
                  <p:endCondLst>
                    <p:cond evt="onStopAudio" delay="0">
                      <p:tgtEl>
                        <p:sldTgt/>
                      </p:tgtEl>
                    </p:cond>
                  </p:endCondLst>
                </p:cTn>
                <p:tgtEl>
                  <p:spTgt spid="5"/>
                </p:tgtEl>
              </p:cMediaNode>
            </p:audio>
            <p:audio>
              <p:cMediaNode vol="80000">
                <p:cTn id="21" fill="hold" display="0">
                  <p:stCondLst>
                    <p:cond delay="indefinite"/>
                  </p:stCondLst>
                  <p:endCondLst>
                    <p:cond evt="onStopAudio" delay="0">
                      <p:tgtEl>
                        <p:sldTgt/>
                      </p:tgtEl>
                    </p:cond>
                  </p:endCondLst>
                </p:cTn>
                <p:tgtEl>
                  <p:spTgt spid="6"/>
                </p:tgtEl>
              </p:cMediaNode>
            </p:audio>
            <p:audio>
              <p:cMediaNode vol="80000">
                <p:cTn id="22"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47152" y="637309"/>
            <a:ext cx="8596668" cy="1320800"/>
          </a:xfrm>
        </p:spPr>
        <p:txBody>
          <a:bodyPr>
            <a:normAutofit/>
          </a:bodyPr>
          <a:lstStyle/>
          <a:p>
            <a:pPr algn="ctr"/>
            <a:r>
              <a:rPr lang="de-DE" sz="5400" b="1" dirty="0">
                <a:solidFill>
                  <a:schemeClr val="tx1"/>
                </a:solidFill>
                <a:latin typeface="Century Gothic" panose="020B0502020202020204" pitchFamily="34" charset="0"/>
              </a:rPr>
              <a:t>Die Stundentafel</a:t>
            </a:r>
          </a:p>
        </p:txBody>
      </p:sp>
      <p:sp>
        <p:nvSpPr>
          <p:cNvPr id="3" name="Inhaltsplatzhalter 2"/>
          <p:cNvSpPr>
            <a:spLocks noGrp="1"/>
          </p:cNvSpPr>
          <p:nvPr>
            <p:ph idx="1"/>
          </p:nvPr>
        </p:nvSpPr>
        <p:spPr>
          <a:xfrm>
            <a:off x="677334" y="1725283"/>
            <a:ext cx="8596668" cy="5003321"/>
          </a:xfrm>
        </p:spPr>
        <p:txBody>
          <a:bodyPr>
            <a:normAutofit/>
          </a:bodyPr>
          <a:lstStyle/>
          <a:p>
            <a:pPr marL="0" indent="0">
              <a:buNone/>
            </a:pPr>
            <a:r>
              <a:rPr lang="de-DE" sz="2800" dirty="0">
                <a:latin typeface="Century Gothic" panose="020B0502020202020204" pitchFamily="34" charset="0"/>
              </a:rPr>
              <a:t>Deutsch									6 Stunden</a:t>
            </a:r>
          </a:p>
          <a:p>
            <a:pPr marL="0" indent="0">
              <a:buNone/>
            </a:pPr>
            <a:r>
              <a:rPr lang="de-DE" sz="2800" dirty="0">
                <a:latin typeface="Century Gothic" panose="020B0502020202020204" pitchFamily="34" charset="0"/>
              </a:rPr>
              <a:t>Mathematik								5 Stunden</a:t>
            </a:r>
          </a:p>
          <a:p>
            <a:pPr marL="0" indent="0">
              <a:buNone/>
            </a:pPr>
            <a:r>
              <a:rPr lang="de-DE" sz="2800" dirty="0">
                <a:latin typeface="Century Gothic" panose="020B0502020202020204" pitchFamily="34" charset="0"/>
              </a:rPr>
              <a:t>Sachunterricht							2 Stunden</a:t>
            </a:r>
          </a:p>
          <a:p>
            <a:pPr marL="0" indent="0">
              <a:buNone/>
            </a:pPr>
            <a:r>
              <a:rPr lang="de-DE" sz="2800" dirty="0">
                <a:latin typeface="Century Gothic" panose="020B0502020202020204" pitchFamily="34" charset="0"/>
              </a:rPr>
              <a:t>Kunst											2 Stunden</a:t>
            </a:r>
          </a:p>
          <a:p>
            <a:pPr marL="0" indent="0">
              <a:buNone/>
            </a:pPr>
            <a:r>
              <a:rPr lang="de-DE" sz="2800" dirty="0">
                <a:latin typeface="Century Gothic" panose="020B0502020202020204" pitchFamily="34" charset="0"/>
              </a:rPr>
              <a:t>Musik										1 Stunde</a:t>
            </a:r>
          </a:p>
          <a:p>
            <a:pPr marL="0" indent="0">
              <a:buNone/>
            </a:pPr>
            <a:r>
              <a:rPr lang="de-DE" sz="2800" dirty="0">
                <a:latin typeface="Century Gothic" panose="020B0502020202020204" pitchFamily="34" charset="0"/>
              </a:rPr>
              <a:t>Sport/Spiel und Bewegung		3 Stunden</a:t>
            </a:r>
          </a:p>
          <a:p>
            <a:pPr marL="0" indent="0">
              <a:buNone/>
            </a:pPr>
            <a:r>
              <a:rPr lang="de-DE" sz="2800" dirty="0">
                <a:latin typeface="Century Gothic" panose="020B0502020202020204" pitchFamily="34" charset="0"/>
              </a:rPr>
              <a:t>Religion	/Ethik							2 Stunden</a:t>
            </a:r>
          </a:p>
          <a:p>
            <a:pPr marL="0" indent="0">
              <a:buNone/>
            </a:pPr>
            <a:r>
              <a:rPr lang="de-DE" sz="2800" dirty="0">
                <a:latin typeface="Century Gothic" panose="020B0502020202020204" pitchFamily="34" charset="0"/>
              </a:rPr>
              <a:t>Klassenlehrerstunde					1 Stunde</a:t>
            </a:r>
          </a:p>
        </p:txBody>
      </p:sp>
      <p:pic>
        <p:nvPicPr>
          <p:cNvPr id="4" name="Sound aufgezeichnet" descr="Sound aufgezeichnet">
            <a:hlinkClick r:id="" action="ppaction://media"/>
            <a:extLst>
              <a:ext uri="{FF2B5EF4-FFF2-40B4-BE49-F238E27FC236}">
                <a16:creationId xmlns:a16="http://schemas.microsoft.com/office/drawing/2014/main" id="{992A09EC-609B-3E44-B255-658DF405832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4118656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5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5400" b="1" dirty="0">
                <a:solidFill>
                  <a:schemeClr val="tx1"/>
                </a:solidFill>
                <a:latin typeface="Century Gothic" panose="020B0502020202020204" pitchFamily="34" charset="0"/>
              </a:rPr>
              <a:t>Fördern und Fordern</a:t>
            </a:r>
          </a:p>
        </p:txBody>
      </p:sp>
      <p:sp>
        <p:nvSpPr>
          <p:cNvPr id="3" name="Inhaltsplatzhalter 2"/>
          <p:cNvSpPr>
            <a:spLocks noGrp="1"/>
          </p:cNvSpPr>
          <p:nvPr>
            <p:ph idx="1"/>
          </p:nvPr>
        </p:nvSpPr>
        <p:spPr>
          <a:xfrm>
            <a:off x="677334" y="1496291"/>
            <a:ext cx="8596668" cy="4971011"/>
          </a:xfrm>
        </p:spPr>
        <p:txBody>
          <a:bodyPr>
            <a:noAutofit/>
          </a:bodyPr>
          <a:lstStyle/>
          <a:p>
            <a:pPr>
              <a:lnSpc>
                <a:spcPct val="150000"/>
              </a:lnSpc>
              <a:buClr>
                <a:schemeClr val="accent2"/>
              </a:buClr>
              <a:buSzPct val="100000"/>
              <a:buFont typeface="Wingdings" panose="05000000000000000000" pitchFamily="2" charset="2"/>
              <a:buChar char="v"/>
            </a:pPr>
            <a:r>
              <a:rPr lang="de-DE" sz="1600" dirty="0">
                <a:latin typeface="Century Gothic" panose="020B0502020202020204" pitchFamily="34" charset="0"/>
              </a:rPr>
              <a:t>Deutsch und PC</a:t>
            </a:r>
          </a:p>
          <a:p>
            <a:pPr>
              <a:lnSpc>
                <a:spcPct val="150000"/>
              </a:lnSpc>
              <a:buClr>
                <a:schemeClr val="accent2"/>
              </a:buClr>
              <a:buSzPct val="100000"/>
              <a:buFont typeface="Wingdings" panose="05000000000000000000" pitchFamily="2" charset="2"/>
              <a:buChar char="v"/>
            </a:pPr>
            <a:r>
              <a:rPr lang="de-DE" sz="1600" dirty="0">
                <a:latin typeface="Century Gothic" panose="020B0502020202020204" pitchFamily="34" charset="0"/>
              </a:rPr>
              <a:t>Soziales Lernen</a:t>
            </a:r>
          </a:p>
          <a:p>
            <a:pPr>
              <a:lnSpc>
                <a:spcPct val="150000"/>
              </a:lnSpc>
              <a:buClr>
                <a:schemeClr val="accent2"/>
              </a:buClr>
              <a:buSzPct val="100000"/>
              <a:buFont typeface="Wingdings" panose="05000000000000000000" pitchFamily="2" charset="2"/>
              <a:buChar char="v"/>
            </a:pPr>
            <a:r>
              <a:rPr lang="de-DE" sz="1600" dirty="0" err="1">
                <a:latin typeface="Century Gothic" panose="020B0502020202020204" pitchFamily="34" charset="0"/>
              </a:rPr>
              <a:t>Faustlos</a:t>
            </a:r>
            <a:endParaRPr lang="de-DE" sz="1600" dirty="0">
              <a:latin typeface="Century Gothic" panose="020B0502020202020204" pitchFamily="34" charset="0"/>
            </a:endParaRPr>
          </a:p>
          <a:p>
            <a:pPr>
              <a:lnSpc>
                <a:spcPct val="150000"/>
              </a:lnSpc>
              <a:buClr>
                <a:schemeClr val="accent2"/>
              </a:buClr>
              <a:buSzPct val="100000"/>
              <a:buFont typeface="Wingdings" panose="05000000000000000000" pitchFamily="2" charset="2"/>
              <a:buChar char="v"/>
            </a:pPr>
            <a:r>
              <a:rPr lang="de-DE" sz="1600" dirty="0">
                <a:latin typeface="Century Gothic" panose="020B0502020202020204" pitchFamily="34" charset="0"/>
              </a:rPr>
              <a:t>Bewegungsförderung</a:t>
            </a:r>
          </a:p>
          <a:p>
            <a:pPr>
              <a:lnSpc>
                <a:spcPct val="150000"/>
              </a:lnSpc>
              <a:buClr>
                <a:schemeClr val="accent2"/>
              </a:buClr>
              <a:buSzPct val="100000"/>
              <a:buFont typeface="Wingdings" panose="05000000000000000000" pitchFamily="2" charset="2"/>
              <a:buChar char="v"/>
            </a:pPr>
            <a:r>
              <a:rPr lang="de-DE" sz="1600" dirty="0">
                <a:latin typeface="Century Gothic" panose="020B0502020202020204" pitchFamily="34" charset="0"/>
              </a:rPr>
              <a:t>Musikalische Grundschule</a:t>
            </a:r>
          </a:p>
          <a:p>
            <a:pPr>
              <a:lnSpc>
                <a:spcPct val="150000"/>
              </a:lnSpc>
              <a:buClr>
                <a:schemeClr val="accent2"/>
              </a:buClr>
              <a:buSzPct val="100000"/>
              <a:buFont typeface="Wingdings" panose="05000000000000000000" pitchFamily="2" charset="2"/>
              <a:buChar char="v"/>
            </a:pPr>
            <a:r>
              <a:rPr lang="de-DE" sz="1600" dirty="0">
                <a:latin typeface="Century Gothic" panose="020B0502020202020204" pitchFamily="34" charset="0"/>
              </a:rPr>
              <a:t>Computerwerkstatt</a:t>
            </a:r>
          </a:p>
          <a:p>
            <a:pPr>
              <a:lnSpc>
                <a:spcPct val="150000"/>
              </a:lnSpc>
              <a:buClr>
                <a:schemeClr val="accent2"/>
              </a:buClr>
              <a:buSzPct val="100000"/>
              <a:buFont typeface="Wingdings" panose="05000000000000000000" pitchFamily="2" charset="2"/>
              <a:buChar char="v"/>
            </a:pPr>
            <a:r>
              <a:rPr lang="de-DE" sz="1600" dirty="0">
                <a:latin typeface="Century Gothic" panose="020B0502020202020204" pitchFamily="34" charset="0"/>
              </a:rPr>
              <a:t>Internet-ABC</a:t>
            </a:r>
          </a:p>
          <a:p>
            <a:pPr>
              <a:lnSpc>
                <a:spcPct val="150000"/>
              </a:lnSpc>
              <a:buClr>
                <a:schemeClr val="accent2"/>
              </a:buClr>
              <a:buSzPct val="100000"/>
              <a:buFont typeface="Wingdings" panose="05000000000000000000" pitchFamily="2" charset="2"/>
              <a:buChar char="v"/>
            </a:pPr>
            <a:r>
              <a:rPr lang="de-DE" sz="1600" dirty="0">
                <a:latin typeface="Century Gothic" panose="020B0502020202020204" pitchFamily="34" charset="0"/>
              </a:rPr>
              <a:t>Motorisches Radfahrtraining</a:t>
            </a:r>
          </a:p>
          <a:p>
            <a:pPr>
              <a:lnSpc>
                <a:spcPct val="150000"/>
              </a:lnSpc>
              <a:buClr>
                <a:schemeClr val="accent2"/>
              </a:buClr>
              <a:buSzPct val="100000"/>
              <a:buFont typeface="Wingdings" panose="05000000000000000000" pitchFamily="2" charset="2"/>
              <a:buChar char="v"/>
            </a:pPr>
            <a:r>
              <a:rPr lang="de-DE" sz="1600" dirty="0" err="1">
                <a:latin typeface="Century Gothic" panose="020B0502020202020204" pitchFamily="34" charset="0"/>
              </a:rPr>
              <a:t>JeKi</a:t>
            </a:r>
            <a:endParaRPr lang="de-DE" sz="1600" dirty="0">
              <a:latin typeface="Century Gothic" panose="020B0502020202020204" pitchFamily="34" charset="0"/>
            </a:endParaRPr>
          </a:p>
          <a:p>
            <a:pPr>
              <a:lnSpc>
                <a:spcPct val="150000"/>
              </a:lnSpc>
              <a:buClr>
                <a:schemeClr val="accent2"/>
              </a:buClr>
              <a:buSzPct val="100000"/>
              <a:buFont typeface="Wingdings" panose="05000000000000000000" pitchFamily="2" charset="2"/>
              <a:buChar char="v"/>
            </a:pPr>
            <a:r>
              <a:rPr lang="de-DE" sz="1600" dirty="0">
                <a:latin typeface="Century Gothic" panose="020B0502020202020204" pitchFamily="34" charset="0"/>
              </a:rPr>
              <a:t>AG-Angebote, Kooperation Musikschule, Sportvereine</a:t>
            </a:r>
          </a:p>
        </p:txBody>
      </p:sp>
      <p:pic>
        <p:nvPicPr>
          <p:cNvPr id="4" name="Aufgezeichneter Sound">
            <a:hlinkClick r:id="" action="ppaction://media"/>
            <a:extLst>
              <a:ext uri="{FF2B5EF4-FFF2-40B4-BE49-F238E27FC236}">
                <a16:creationId xmlns:a16="http://schemas.microsoft.com/office/drawing/2014/main" id="{97CAAC14-9256-4EAB-87BB-CFACBBEF4BF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791200" y="3124200"/>
            <a:ext cx="609600" cy="609600"/>
          </a:xfrm>
          <a:prstGeom prst="rect">
            <a:avLst/>
          </a:prstGeom>
        </p:spPr>
      </p:pic>
      <p:pic>
        <p:nvPicPr>
          <p:cNvPr id="5" name="Aufgezeichneter Sound">
            <a:hlinkClick r:id="" action="ppaction://media"/>
            <a:extLst>
              <a:ext uri="{FF2B5EF4-FFF2-40B4-BE49-F238E27FC236}">
                <a16:creationId xmlns:a16="http://schemas.microsoft.com/office/drawing/2014/main" id="{5D797DA7-24E6-4911-AD45-21B91BF20C9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5791200" y="3124200"/>
            <a:ext cx="609600" cy="609600"/>
          </a:xfrm>
          <a:prstGeom prst="rect">
            <a:avLst/>
          </a:prstGeom>
        </p:spPr>
      </p:pic>
      <p:pic>
        <p:nvPicPr>
          <p:cNvPr id="6" name="Aufgezeichneter Sound">
            <a:hlinkClick r:id="" action="ppaction://media"/>
            <a:extLst>
              <a:ext uri="{FF2B5EF4-FFF2-40B4-BE49-F238E27FC236}">
                <a16:creationId xmlns:a16="http://schemas.microsoft.com/office/drawing/2014/main" id="{B12E9D91-C52D-4EE5-BCEC-605B9750A328}"/>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667501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8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44733"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6646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4"/>
                </p:tgtEl>
              </p:cMediaNode>
            </p:audio>
            <p:audio>
              <p:cMediaNode vol="80000">
                <p:cTn id="16" fill="hold" display="0">
                  <p:stCondLst>
                    <p:cond delay="indefinite"/>
                  </p:stCondLst>
                  <p:endCondLst>
                    <p:cond evt="onStopAudio" delay="0">
                      <p:tgtEl>
                        <p:sldTgt/>
                      </p:tgtEl>
                    </p:cond>
                  </p:endCondLst>
                </p:cTn>
                <p:tgtEl>
                  <p:spTgt spid="5"/>
                </p:tgtEl>
              </p:cMediaNode>
            </p:audio>
            <p:audio>
              <p:cMediaNode vol="80000">
                <p:cTn id="1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5400" b="1" dirty="0">
                <a:solidFill>
                  <a:schemeClr val="tx1"/>
                </a:solidFill>
                <a:latin typeface="Century Gothic" panose="020B0502020202020204" pitchFamily="34" charset="0"/>
              </a:rPr>
              <a:t>Schulweg</a:t>
            </a:r>
          </a:p>
        </p:txBody>
      </p:sp>
      <p:sp>
        <p:nvSpPr>
          <p:cNvPr id="3" name="Inhaltsplatzhalter 2"/>
          <p:cNvSpPr>
            <a:spLocks noGrp="1"/>
          </p:cNvSpPr>
          <p:nvPr>
            <p:ph idx="1"/>
          </p:nvPr>
        </p:nvSpPr>
        <p:spPr/>
        <p:txBody>
          <a:bodyPr>
            <a:normAutofit lnSpcReduction="10000"/>
          </a:bodyPr>
          <a:lstStyle/>
          <a:p>
            <a:pPr>
              <a:lnSpc>
                <a:spcPct val="150000"/>
              </a:lnSpc>
              <a:buClr>
                <a:schemeClr val="accent2"/>
              </a:buClr>
              <a:buSzPct val="100000"/>
              <a:buFont typeface="Wingdings" panose="05000000000000000000" pitchFamily="2" charset="2"/>
              <a:buChar char="v"/>
            </a:pPr>
            <a:r>
              <a:rPr lang="de-DE" sz="2400" dirty="0">
                <a:latin typeface="Century Gothic" panose="020B0502020202020204" pitchFamily="34" charset="0"/>
              </a:rPr>
              <a:t>Nicht der kürzeste Weg ist der sicherste Weg</a:t>
            </a:r>
          </a:p>
          <a:p>
            <a:pPr>
              <a:lnSpc>
                <a:spcPct val="150000"/>
              </a:lnSpc>
              <a:buClr>
                <a:schemeClr val="accent2"/>
              </a:buClr>
              <a:buSzPct val="100000"/>
              <a:buFont typeface="Wingdings" panose="05000000000000000000" pitchFamily="2" charset="2"/>
              <a:buChar char="v"/>
            </a:pPr>
            <a:r>
              <a:rPr lang="de-DE" sz="2400" dirty="0">
                <a:latin typeface="Century Gothic" panose="020B0502020202020204" pitchFamily="34" charset="0"/>
              </a:rPr>
              <a:t>Mit dem Kind den Weg oft laufen</a:t>
            </a:r>
          </a:p>
          <a:p>
            <a:pPr>
              <a:lnSpc>
                <a:spcPct val="150000"/>
              </a:lnSpc>
              <a:buClr>
                <a:schemeClr val="accent2"/>
              </a:buClr>
              <a:buSzPct val="100000"/>
              <a:buFont typeface="Wingdings" panose="05000000000000000000" pitchFamily="2" charset="2"/>
              <a:buChar char="v"/>
            </a:pPr>
            <a:r>
              <a:rPr lang="de-DE" sz="2400" dirty="0">
                <a:latin typeface="Century Gothic" panose="020B0502020202020204" pitchFamily="34" charset="0"/>
              </a:rPr>
              <a:t>Kind alleine laufen lassen und beobachten</a:t>
            </a:r>
          </a:p>
          <a:p>
            <a:pPr>
              <a:lnSpc>
                <a:spcPct val="150000"/>
              </a:lnSpc>
              <a:buClr>
                <a:schemeClr val="accent2"/>
              </a:buClr>
              <a:buSzPct val="100000"/>
              <a:buFont typeface="Wingdings" panose="05000000000000000000" pitchFamily="2" charset="2"/>
              <a:buChar char="v"/>
            </a:pPr>
            <a:r>
              <a:rPr lang="de-DE" sz="2400" dirty="0">
                <a:latin typeface="Century Gothic" panose="020B0502020202020204" pitchFamily="34" charset="0"/>
              </a:rPr>
              <a:t>Erwachsene sind Vorbilder</a:t>
            </a:r>
          </a:p>
          <a:p>
            <a:pPr>
              <a:lnSpc>
                <a:spcPct val="150000"/>
              </a:lnSpc>
              <a:buClr>
                <a:schemeClr val="accent2"/>
              </a:buClr>
              <a:buSzPct val="100000"/>
              <a:buFont typeface="Wingdings" panose="05000000000000000000" pitchFamily="2" charset="2"/>
              <a:buChar char="v"/>
            </a:pPr>
            <a:r>
              <a:rPr lang="de-DE" sz="2400" dirty="0">
                <a:latin typeface="Century Gothic" panose="020B0502020202020204" pitchFamily="34" charset="0"/>
              </a:rPr>
              <a:t>Kinder laufen gerne mit Freunden</a:t>
            </a:r>
          </a:p>
          <a:p>
            <a:pPr>
              <a:lnSpc>
                <a:spcPct val="150000"/>
              </a:lnSpc>
              <a:buClr>
                <a:schemeClr val="accent2"/>
              </a:buClr>
              <a:buSzPct val="100000"/>
              <a:buFont typeface="Wingdings" panose="05000000000000000000" pitchFamily="2" charset="2"/>
              <a:buChar char="v"/>
            </a:pPr>
            <a:r>
              <a:rPr lang="de-DE" sz="2400" dirty="0">
                <a:latin typeface="Century Gothic" panose="020B0502020202020204" pitchFamily="34" charset="0"/>
              </a:rPr>
              <a:t>Auf helle Kleidung achten (Herbst, Winter)</a:t>
            </a:r>
            <a:endParaRPr lang="de-DE" sz="2400" dirty="0"/>
          </a:p>
        </p:txBody>
      </p:sp>
      <p:pic>
        <p:nvPicPr>
          <p:cNvPr id="4" name="Sound aufgezeichnet" descr="Sound aufgezeichnet">
            <a:hlinkClick r:id="" action="ppaction://media"/>
            <a:extLst>
              <a:ext uri="{FF2B5EF4-FFF2-40B4-BE49-F238E27FC236}">
                <a16:creationId xmlns:a16="http://schemas.microsoft.com/office/drawing/2014/main" id="{549171A4-81C2-3C4A-94A3-7C6EEAB97DD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676977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84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5400" b="1" dirty="0">
                <a:solidFill>
                  <a:schemeClr val="tx1"/>
                </a:solidFill>
                <a:latin typeface="Century Gothic" panose="020B0502020202020204" pitchFamily="34" charset="0"/>
              </a:rPr>
              <a:t>Hilfreiche Tipps</a:t>
            </a:r>
          </a:p>
        </p:txBody>
      </p:sp>
      <p:sp>
        <p:nvSpPr>
          <p:cNvPr id="3" name="Inhaltsplatzhalter 2"/>
          <p:cNvSpPr>
            <a:spLocks noGrp="1"/>
          </p:cNvSpPr>
          <p:nvPr>
            <p:ph idx="1"/>
          </p:nvPr>
        </p:nvSpPr>
        <p:spPr/>
        <p:txBody>
          <a:bodyPr/>
          <a:lstStyle/>
          <a:p>
            <a:pPr>
              <a:buClr>
                <a:schemeClr val="accent2"/>
              </a:buClr>
              <a:buSzPct val="100000"/>
              <a:buFont typeface="Wingdings" panose="05000000000000000000" pitchFamily="2" charset="2"/>
              <a:buChar char="v"/>
            </a:pPr>
            <a:r>
              <a:rPr lang="de-DE" sz="2400" dirty="0">
                <a:latin typeface="Century Gothic" panose="020B0502020202020204" pitchFamily="34" charset="0"/>
              </a:rPr>
              <a:t>Nicht zu spät ins Bett – Schule ist anstrengend</a:t>
            </a:r>
          </a:p>
          <a:p>
            <a:pPr>
              <a:buClr>
                <a:schemeClr val="accent2"/>
              </a:buClr>
              <a:buSzPct val="100000"/>
              <a:buFont typeface="Wingdings" panose="05000000000000000000" pitchFamily="2" charset="2"/>
              <a:buChar char="v"/>
            </a:pPr>
            <a:r>
              <a:rPr lang="de-DE" sz="2400" dirty="0">
                <a:latin typeface="Century Gothic" panose="020B0502020202020204" pitchFamily="34" charset="0"/>
              </a:rPr>
              <a:t>Gemeinsam Bücher anschauen, lesen oder vorlesen</a:t>
            </a:r>
          </a:p>
          <a:p>
            <a:pPr>
              <a:buClr>
                <a:schemeClr val="accent2"/>
              </a:buClr>
              <a:buSzPct val="100000"/>
              <a:buFont typeface="Wingdings" panose="05000000000000000000" pitchFamily="2" charset="2"/>
              <a:buChar char="v"/>
            </a:pPr>
            <a:r>
              <a:rPr lang="de-DE" sz="2400" dirty="0">
                <a:latin typeface="Century Gothic" panose="020B0502020202020204" pitchFamily="34" charset="0"/>
              </a:rPr>
              <a:t>Gemeinsam spielen</a:t>
            </a:r>
          </a:p>
          <a:p>
            <a:pPr>
              <a:buClr>
                <a:schemeClr val="accent2"/>
              </a:buClr>
              <a:buSzPct val="100000"/>
              <a:buFont typeface="Wingdings" panose="05000000000000000000" pitchFamily="2" charset="2"/>
              <a:buChar char="v"/>
            </a:pPr>
            <a:r>
              <a:rPr lang="de-DE" sz="2400" dirty="0">
                <a:latin typeface="Century Gothic" panose="020B0502020202020204" pitchFamily="34" charset="0"/>
              </a:rPr>
              <a:t>Gesunde Ernährung</a:t>
            </a:r>
          </a:p>
          <a:p>
            <a:pPr>
              <a:buClr>
                <a:schemeClr val="accent2"/>
              </a:buClr>
              <a:buSzPct val="100000"/>
              <a:buFont typeface="Wingdings" panose="05000000000000000000" pitchFamily="2" charset="2"/>
              <a:buChar char="v"/>
            </a:pPr>
            <a:r>
              <a:rPr lang="de-DE" sz="2400" dirty="0">
                <a:latin typeface="Century Gothic" panose="020B0502020202020204" pitchFamily="34" charset="0"/>
              </a:rPr>
              <a:t>Kontrollierten Computer- und Fernsehkonsum</a:t>
            </a:r>
          </a:p>
          <a:p>
            <a:pPr>
              <a:buClr>
                <a:schemeClr val="accent2"/>
              </a:buClr>
              <a:buSzPct val="100000"/>
              <a:buFont typeface="Wingdings" panose="05000000000000000000" pitchFamily="2" charset="2"/>
              <a:buChar char="v"/>
            </a:pPr>
            <a:r>
              <a:rPr lang="de-DE" sz="2400" dirty="0">
                <a:latin typeface="Century Gothic" panose="020B0502020202020204" pitchFamily="34" charset="0"/>
              </a:rPr>
              <a:t>Gute Fernsehsendungen</a:t>
            </a:r>
          </a:p>
          <a:p>
            <a:pPr>
              <a:buClr>
                <a:schemeClr val="accent2"/>
              </a:buClr>
              <a:buSzPct val="100000"/>
              <a:buFont typeface="Wingdings" panose="05000000000000000000" pitchFamily="2" charset="2"/>
              <a:buChar char="v"/>
            </a:pPr>
            <a:endParaRPr lang="de-DE" dirty="0"/>
          </a:p>
        </p:txBody>
      </p:sp>
      <p:pic>
        <p:nvPicPr>
          <p:cNvPr id="4" name="Aufgezeichneter Sound">
            <a:hlinkClick r:id="" action="ppaction://media"/>
            <a:extLst>
              <a:ext uri="{FF2B5EF4-FFF2-40B4-BE49-F238E27FC236}">
                <a16:creationId xmlns:a16="http://schemas.microsoft.com/office/drawing/2014/main" id="{02FBF114-5CFD-4CD7-98D7-F9060CA16D2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2067112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3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5400" b="1" dirty="0">
                <a:solidFill>
                  <a:schemeClr val="tx1"/>
                </a:solidFill>
                <a:latin typeface="Century Gothic" panose="020B0502020202020204" pitchFamily="34" charset="0"/>
              </a:rPr>
              <a:t>Ideen für die Schultüte</a:t>
            </a:r>
          </a:p>
        </p:txBody>
      </p:sp>
      <p:sp>
        <p:nvSpPr>
          <p:cNvPr id="3" name="Inhaltsplatzhalter 2"/>
          <p:cNvSpPr>
            <a:spLocks noGrp="1"/>
          </p:cNvSpPr>
          <p:nvPr>
            <p:ph idx="1"/>
          </p:nvPr>
        </p:nvSpPr>
        <p:spPr>
          <a:xfrm>
            <a:off x="677334" y="2160589"/>
            <a:ext cx="4753648" cy="3880773"/>
          </a:xfrm>
        </p:spPr>
        <p:txBody>
          <a:bodyPr>
            <a:normAutofit fontScale="85000" lnSpcReduction="10000"/>
          </a:bodyPr>
          <a:lstStyle/>
          <a:p>
            <a:pPr>
              <a:lnSpc>
                <a:spcPct val="150000"/>
              </a:lnSpc>
              <a:buClr>
                <a:schemeClr val="accent2"/>
              </a:buClr>
              <a:buSzPct val="100000"/>
              <a:buFont typeface="Wingdings" panose="05000000000000000000" pitchFamily="2" charset="2"/>
              <a:buChar char="v"/>
            </a:pPr>
            <a:r>
              <a:rPr lang="de-DE" sz="2400" dirty="0">
                <a:latin typeface="Century Gothic" panose="020B0502020202020204" pitchFamily="34" charset="0"/>
              </a:rPr>
              <a:t>Knete, Spitzer</a:t>
            </a:r>
          </a:p>
          <a:p>
            <a:pPr>
              <a:lnSpc>
                <a:spcPct val="150000"/>
              </a:lnSpc>
              <a:buClr>
                <a:schemeClr val="accent2"/>
              </a:buClr>
              <a:buSzPct val="100000"/>
              <a:buFont typeface="Wingdings" panose="05000000000000000000" pitchFamily="2" charset="2"/>
              <a:buChar char="v"/>
            </a:pPr>
            <a:r>
              <a:rPr lang="de-DE" sz="2400" dirty="0">
                <a:latin typeface="Century Gothic" panose="020B0502020202020204" pitchFamily="34" charset="0"/>
              </a:rPr>
              <a:t>Turnbeutel, Trinkflasche</a:t>
            </a:r>
          </a:p>
          <a:p>
            <a:pPr>
              <a:lnSpc>
                <a:spcPct val="150000"/>
              </a:lnSpc>
              <a:buClr>
                <a:schemeClr val="accent2"/>
              </a:buClr>
              <a:buSzPct val="100000"/>
              <a:buFont typeface="Wingdings" panose="05000000000000000000" pitchFamily="2" charset="2"/>
              <a:buChar char="v"/>
            </a:pPr>
            <a:r>
              <a:rPr lang="de-DE" sz="2400" dirty="0">
                <a:latin typeface="Century Gothic" panose="020B0502020202020204" pitchFamily="34" charset="0"/>
              </a:rPr>
              <a:t>Farbkasten</a:t>
            </a:r>
          </a:p>
          <a:p>
            <a:pPr>
              <a:lnSpc>
                <a:spcPct val="150000"/>
              </a:lnSpc>
              <a:buClr>
                <a:schemeClr val="accent2"/>
              </a:buClr>
              <a:buSzPct val="100000"/>
              <a:buFont typeface="Wingdings" panose="05000000000000000000" pitchFamily="2" charset="2"/>
              <a:buChar char="v"/>
            </a:pPr>
            <a:r>
              <a:rPr lang="de-DE" sz="2400" dirty="0">
                <a:latin typeface="Century Gothic" panose="020B0502020202020204" pitchFamily="34" charset="0"/>
              </a:rPr>
              <a:t>Turnschläppchen</a:t>
            </a:r>
          </a:p>
          <a:p>
            <a:pPr>
              <a:lnSpc>
                <a:spcPct val="150000"/>
              </a:lnSpc>
              <a:buClr>
                <a:schemeClr val="accent2"/>
              </a:buClr>
              <a:buSzPct val="100000"/>
              <a:buFont typeface="Wingdings" panose="05000000000000000000" pitchFamily="2" charset="2"/>
              <a:buChar char="v"/>
            </a:pPr>
            <a:r>
              <a:rPr lang="de-DE" sz="2400" dirty="0">
                <a:latin typeface="Century Gothic" panose="020B0502020202020204" pitchFamily="34" charset="0"/>
              </a:rPr>
              <a:t>Buntstifte</a:t>
            </a:r>
          </a:p>
          <a:p>
            <a:pPr>
              <a:lnSpc>
                <a:spcPct val="150000"/>
              </a:lnSpc>
              <a:buClr>
                <a:schemeClr val="accent2"/>
              </a:buClr>
              <a:buSzPct val="100000"/>
              <a:buFont typeface="Wingdings" panose="05000000000000000000" pitchFamily="2" charset="2"/>
              <a:buChar char="v"/>
            </a:pPr>
            <a:r>
              <a:rPr lang="de-DE" sz="2400" dirty="0" err="1">
                <a:latin typeface="Century Gothic" panose="020B0502020202020204" pitchFamily="34" charset="0"/>
              </a:rPr>
              <a:t>Schul</a:t>
            </a:r>
            <a:r>
              <a:rPr lang="de-DE" sz="2400" dirty="0">
                <a:latin typeface="Century Gothic" panose="020B0502020202020204" pitchFamily="34" charset="0"/>
              </a:rPr>
              <a:t> -T-Shirt</a:t>
            </a:r>
          </a:p>
          <a:p>
            <a:pPr>
              <a:lnSpc>
                <a:spcPct val="150000"/>
              </a:lnSpc>
              <a:buClr>
                <a:schemeClr val="accent2"/>
              </a:buClr>
              <a:buSzPct val="100000"/>
              <a:buFont typeface="Wingdings" panose="05000000000000000000" pitchFamily="2" charset="2"/>
              <a:buChar char="v"/>
            </a:pPr>
            <a:r>
              <a:rPr lang="de-DE" sz="2400" dirty="0">
                <a:latin typeface="Century Gothic" panose="020B0502020202020204" pitchFamily="34" charset="0"/>
              </a:rPr>
              <a:t>Lineal</a:t>
            </a:r>
          </a:p>
        </p:txBody>
      </p:sp>
      <p:pic>
        <p:nvPicPr>
          <p:cNvPr id="5" name="Grafik 4"/>
          <p:cNvPicPr>
            <a:picLocks noChangeAspect="1"/>
          </p:cNvPicPr>
          <p:nvPr/>
        </p:nvPicPr>
        <p:blipFill>
          <a:blip r:embed="rId4"/>
          <a:stretch>
            <a:fillRect/>
          </a:stretch>
        </p:blipFill>
        <p:spPr>
          <a:xfrm>
            <a:off x="6691745" y="1564843"/>
            <a:ext cx="3153186" cy="4317742"/>
          </a:xfrm>
          <a:prstGeom prst="roundRect">
            <a:avLst>
              <a:gd name="adj" fmla="val 16667"/>
            </a:avLst>
          </a:prstGeom>
          <a:ln w="22225" cmpd="dbl">
            <a:solidFill>
              <a:schemeClr val="accent1">
                <a:alpha val="18000"/>
              </a:schemeClr>
            </a:solid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 name="Sound aufgezeichnet" descr="Sound aufgezeichnet">
            <a:hlinkClick r:id="" action="ppaction://media"/>
            <a:extLst>
              <a:ext uri="{FF2B5EF4-FFF2-40B4-BE49-F238E27FC236}">
                <a16:creationId xmlns:a16="http://schemas.microsoft.com/office/drawing/2014/main" id="{06ADF064-4498-0941-B3C0-F130B78FC9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36455"/>
            <a:ext cx="812800" cy="812800"/>
          </a:xfrm>
          <a:prstGeom prst="rect">
            <a:avLst/>
          </a:prstGeom>
        </p:spPr>
      </p:pic>
    </p:spTree>
    <p:extLst>
      <p:ext uri="{BB962C8B-B14F-4D97-AF65-F5344CB8AC3E}">
        <p14:creationId xmlns:p14="http://schemas.microsoft.com/office/powerpoint/2010/main" val="6611718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2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5400" b="1" dirty="0">
                <a:solidFill>
                  <a:schemeClr val="tx1"/>
                </a:solidFill>
                <a:latin typeface="Century Gothic" panose="020B0502020202020204" pitchFamily="34" charset="0"/>
              </a:rPr>
              <a:t>Elternmitarbeit</a:t>
            </a:r>
          </a:p>
        </p:txBody>
      </p:sp>
      <p:sp>
        <p:nvSpPr>
          <p:cNvPr id="3" name="Inhaltsplatzhalter 2"/>
          <p:cNvSpPr>
            <a:spLocks noGrp="1"/>
          </p:cNvSpPr>
          <p:nvPr>
            <p:ph idx="1"/>
          </p:nvPr>
        </p:nvSpPr>
        <p:spPr/>
        <p:txBody>
          <a:bodyPr/>
          <a:lstStyle/>
          <a:p>
            <a:pPr>
              <a:lnSpc>
                <a:spcPct val="150000"/>
              </a:lnSpc>
              <a:buClr>
                <a:schemeClr val="accent2"/>
              </a:buClr>
              <a:buSzPct val="100000"/>
              <a:buFont typeface="Wingdings" panose="05000000000000000000" pitchFamily="2" charset="2"/>
              <a:buChar char="v"/>
            </a:pPr>
            <a:r>
              <a:rPr lang="de-DE" dirty="0">
                <a:latin typeface="Century Gothic" panose="020B0502020202020204" pitchFamily="34" charset="0"/>
              </a:rPr>
              <a:t>Bücherei</a:t>
            </a:r>
          </a:p>
          <a:p>
            <a:pPr>
              <a:lnSpc>
                <a:spcPct val="150000"/>
              </a:lnSpc>
              <a:buClr>
                <a:schemeClr val="accent2"/>
              </a:buClr>
              <a:buSzPct val="100000"/>
              <a:buFont typeface="Wingdings" panose="05000000000000000000" pitchFamily="2" charset="2"/>
              <a:buChar char="v"/>
            </a:pPr>
            <a:r>
              <a:rPr lang="de-DE" dirty="0">
                <a:latin typeface="Century Gothic" panose="020B0502020202020204" pitchFamily="34" charset="0"/>
              </a:rPr>
              <a:t>Hausaufgabenbetreuung</a:t>
            </a:r>
          </a:p>
          <a:p>
            <a:pPr>
              <a:lnSpc>
                <a:spcPct val="150000"/>
              </a:lnSpc>
              <a:buClr>
                <a:schemeClr val="accent2"/>
              </a:buClr>
              <a:buSzPct val="100000"/>
              <a:buFont typeface="Wingdings" panose="05000000000000000000" pitchFamily="2" charset="2"/>
              <a:buChar char="v"/>
            </a:pPr>
            <a:r>
              <a:rPr lang="de-DE" dirty="0">
                <a:latin typeface="Century Gothic" panose="020B0502020202020204" pitchFamily="34" charset="0"/>
              </a:rPr>
              <a:t>Klassenelternbeirat</a:t>
            </a:r>
          </a:p>
          <a:p>
            <a:pPr>
              <a:lnSpc>
                <a:spcPct val="150000"/>
              </a:lnSpc>
              <a:buClr>
                <a:schemeClr val="accent2"/>
              </a:buClr>
              <a:buSzPct val="100000"/>
              <a:buFont typeface="Wingdings" panose="05000000000000000000" pitchFamily="2" charset="2"/>
              <a:buChar char="v"/>
            </a:pPr>
            <a:r>
              <a:rPr lang="de-DE" dirty="0">
                <a:latin typeface="Century Gothic" panose="020B0502020202020204" pitchFamily="34" charset="0"/>
              </a:rPr>
              <a:t>Förderverein</a:t>
            </a:r>
          </a:p>
          <a:p>
            <a:pPr>
              <a:lnSpc>
                <a:spcPct val="150000"/>
              </a:lnSpc>
              <a:buClr>
                <a:schemeClr val="accent2"/>
              </a:buClr>
              <a:buSzPct val="100000"/>
              <a:buFont typeface="Wingdings" panose="05000000000000000000" pitchFamily="2" charset="2"/>
              <a:buChar char="v"/>
            </a:pPr>
            <a:r>
              <a:rPr lang="de-DE" dirty="0">
                <a:latin typeface="Century Gothic" panose="020B0502020202020204" pitchFamily="34" charset="0"/>
              </a:rPr>
              <a:t>Schulkonferenz</a:t>
            </a:r>
          </a:p>
          <a:p>
            <a:pPr>
              <a:lnSpc>
                <a:spcPct val="150000"/>
              </a:lnSpc>
              <a:buClr>
                <a:schemeClr val="accent2"/>
              </a:buClr>
              <a:buSzPct val="100000"/>
              <a:buFont typeface="Wingdings" panose="05000000000000000000" pitchFamily="2" charset="2"/>
              <a:buChar char="v"/>
            </a:pPr>
            <a:r>
              <a:rPr lang="de-DE" dirty="0">
                <a:latin typeface="Century Gothic" panose="020B0502020202020204" pitchFamily="34" charset="0"/>
              </a:rPr>
              <a:t>Mitarbeit bei Festen, Klassenausflügen</a:t>
            </a:r>
          </a:p>
          <a:p>
            <a:pPr>
              <a:lnSpc>
                <a:spcPct val="150000"/>
              </a:lnSpc>
              <a:buClr>
                <a:schemeClr val="accent2"/>
              </a:buClr>
              <a:buSzPct val="100000"/>
              <a:buFont typeface="Wingdings" panose="05000000000000000000" pitchFamily="2" charset="2"/>
              <a:buChar char="v"/>
            </a:pPr>
            <a:r>
              <a:rPr lang="de-DE" dirty="0">
                <a:latin typeface="Century Gothic" panose="020B0502020202020204" pitchFamily="34" charset="0"/>
              </a:rPr>
              <a:t>Unterstützung bei Projekten, AGs</a:t>
            </a:r>
          </a:p>
          <a:p>
            <a:endParaRPr lang="de-DE" dirty="0"/>
          </a:p>
        </p:txBody>
      </p:sp>
      <p:pic>
        <p:nvPicPr>
          <p:cNvPr id="4" name="Aufgezeichneter Sound">
            <a:hlinkClick r:id="" action="ppaction://media"/>
            <a:extLst>
              <a:ext uri="{FF2B5EF4-FFF2-40B4-BE49-F238E27FC236}">
                <a16:creationId xmlns:a16="http://schemas.microsoft.com/office/drawing/2014/main" id="{34D95767-7756-4D5B-B480-3886319C7B6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pic>
        <p:nvPicPr>
          <p:cNvPr id="5" name="Aufgezeichneter Sound">
            <a:hlinkClick r:id="" action="ppaction://media"/>
            <a:extLst>
              <a:ext uri="{FF2B5EF4-FFF2-40B4-BE49-F238E27FC236}">
                <a16:creationId xmlns:a16="http://schemas.microsoft.com/office/drawing/2014/main" id="{52B6F670-50CE-4AC5-9FBC-06C5DAA3903B}"/>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791200" y="3138055"/>
            <a:ext cx="609600" cy="609600"/>
          </a:xfrm>
          <a:prstGeom prst="rect">
            <a:avLst/>
          </a:prstGeom>
        </p:spPr>
      </p:pic>
    </p:spTree>
    <p:extLst>
      <p:ext uri="{BB962C8B-B14F-4D97-AF65-F5344CB8AC3E}">
        <p14:creationId xmlns:p14="http://schemas.microsoft.com/office/powerpoint/2010/main" val="23360064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90594" fill="hold"/>
                                        <p:tgtEl>
                                          <p:spTgt spid="4"/>
                                        </p:tgtEl>
                                      </p:cBhvr>
                                    </p:cmd>
                                  </p:childTnLst>
                                </p:cTn>
                              </p:par>
                            </p:childTnLst>
                          </p:cTn>
                        </p:par>
                      </p:childTnLst>
                    </p:cTn>
                  </p:par>
                  <p:par>
                    <p:cTn id="56" fill="hold">
                      <p:stCondLst>
                        <p:cond delay="indefinite"/>
                      </p:stCondLst>
                      <p:childTnLst>
                        <p:par>
                          <p:cTn id="57" fill="hold">
                            <p:stCondLst>
                              <p:cond delay="0"/>
                            </p:stCondLst>
                            <p:childTnLst>
                              <p:par>
                                <p:cTn id="58" presetID="1" presetClass="mediacall" presetSubtype="0" fill="hold" nodeType="clickEffect">
                                  <p:stCondLst>
                                    <p:cond delay="0"/>
                                  </p:stCondLst>
                                  <p:childTnLst>
                                    <p:cmd type="call" cmd="playFrom(0.0)">
                                      <p:cBhvr>
                                        <p:cTn id="59" dur="9760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0" fill="hold" display="0">
                  <p:stCondLst>
                    <p:cond delay="indefinite"/>
                  </p:stCondLst>
                  <p:endCondLst>
                    <p:cond evt="onStopAudio" delay="0">
                      <p:tgtEl>
                        <p:sldTgt/>
                      </p:tgtEl>
                    </p:cond>
                  </p:endCondLst>
                </p:cTn>
                <p:tgtEl>
                  <p:spTgt spid="4"/>
                </p:tgtEl>
              </p:cMediaNode>
            </p:audio>
            <p:audio>
              <p:cMediaNode vol="80000">
                <p:cTn id="61"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5400" b="1" dirty="0">
                <a:solidFill>
                  <a:schemeClr val="tx1"/>
                </a:solidFill>
                <a:latin typeface="Century Gothic" panose="020B0502020202020204" pitchFamily="34" charset="0"/>
              </a:rPr>
              <a:t>Förderverein</a:t>
            </a:r>
          </a:p>
        </p:txBody>
      </p:sp>
      <p:sp>
        <p:nvSpPr>
          <p:cNvPr id="3" name="Inhaltsplatzhalter 2"/>
          <p:cNvSpPr>
            <a:spLocks noGrp="1"/>
          </p:cNvSpPr>
          <p:nvPr>
            <p:ph idx="1"/>
          </p:nvPr>
        </p:nvSpPr>
        <p:spPr>
          <a:xfrm>
            <a:off x="677334" y="1571105"/>
            <a:ext cx="8596668" cy="5134495"/>
          </a:xfrm>
        </p:spPr>
        <p:txBody>
          <a:bodyPr>
            <a:normAutofit lnSpcReduction="10000"/>
          </a:bodyPr>
          <a:lstStyle/>
          <a:p>
            <a:pPr>
              <a:lnSpc>
                <a:spcPct val="110000"/>
              </a:lnSpc>
              <a:buClr>
                <a:schemeClr val="accent2"/>
              </a:buClr>
              <a:buSzPct val="100000"/>
              <a:buFont typeface="Wingdings" panose="05000000000000000000" pitchFamily="2" charset="2"/>
              <a:buChar char="v"/>
            </a:pPr>
            <a:r>
              <a:rPr lang="de-DE" dirty="0">
                <a:latin typeface="Century Gothic" panose="020B0502020202020204" pitchFamily="34" charset="0"/>
              </a:rPr>
              <a:t>Spielgeräte</a:t>
            </a:r>
          </a:p>
          <a:p>
            <a:pPr>
              <a:lnSpc>
                <a:spcPct val="110000"/>
              </a:lnSpc>
              <a:buClr>
                <a:schemeClr val="accent2"/>
              </a:buClr>
              <a:buSzPct val="100000"/>
              <a:buFont typeface="Wingdings" panose="05000000000000000000" pitchFamily="2" charset="2"/>
              <a:buChar char="v"/>
            </a:pPr>
            <a:r>
              <a:rPr lang="de-DE" dirty="0">
                <a:latin typeface="Century Gothic" panose="020B0502020202020204" pitchFamily="34" charset="0"/>
              </a:rPr>
              <a:t>Gartengestaltung</a:t>
            </a:r>
          </a:p>
          <a:p>
            <a:pPr>
              <a:lnSpc>
                <a:spcPct val="110000"/>
              </a:lnSpc>
              <a:buClr>
                <a:schemeClr val="accent2"/>
              </a:buClr>
              <a:buSzPct val="100000"/>
              <a:buFont typeface="Wingdings" panose="05000000000000000000" pitchFamily="2" charset="2"/>
              <a:buChar char="v"/>
            </a:pPr>
            <a:r>
              <a:rPr lang="de-DE" dirty="0">
                <a:latin typeface="Century Gothic" panose="020B0502020202020204" pitchFamily="34" charset="0"/>
              </a:rPr>
              <a:t>Pausenspielkisten</a:t>
            </a:r>
          </a:p>
          <a:p>
            <a:pPr>
              <a:lnSpc>
                <a:spcPct val="110000"/>
              </a:lnSpc>
              <a:buClr>
                <a:schemeClr val="accent2"/>
              </a:buClr>
              <a:buSzPct val="100000"/>
              <a:buFont typeface="Wingdings" panose="05000000000000000000" pitchFamily="2" charset="2"/>
              <a:buChar char="v"/>
            </a:pPr>
            <a:r>
              <a:rPr lang="de-DE" dirty="0">
                <a:latin typeface="Century Gothic" panose="020B0502020202020204" pitchFamily="34" charset="0"/>
              </a:rPr>
              <a:t>Bücherei</a:t>
            </a:r>
          </a:p>
          <a:p>
            <a:pPr>
              <a:lnSpc>
                <a:spcPct val="110000"/>
              </a:lnSpc>
              <a:buClr>
                <a:schemeClr val="accent2"/>
              </a:buClr>
              <a:buSzPct val="100000"/>
              <a:buFont typeface="Wingdings" panose="05000000000000000000" pitchFamily="2" charset="2"/>
              <a:buChar char="v"/>
            </a:pPr>
            <a:r>
              <a:rPr lang="de-DE" dirty="0">
                <a:latin typeface="Century Gothic" panose="020B0502020202020204" pitchFamily="34" charset="0"/>
              </a:rPr>
              <a:t>Lesungen</a:t>
            </a:r>
          </a:p>
          <a:p>
            <a:pPr>
              <a:lnSpc>
                <a:spcPct val="110000"/>
              </a:lnSpc>
              <a:buClr>
                <a:schemeClr val="accent2"/>
              </a:buClr>
              <a:buSzPct val="100000"/>
              <a:buFont typeface="Wingdings" panose="05000000000000000000" pitchFamily="2" charset="2"/>
              <a:buChar char="v"/>
            </a:pPr>
            <a:r>
              <a:rPr lang="de-DE" dirty="0">
                <a:latin typeface="Century Gothic" panose="020B0502020202020204" pitchFamily="34" charset="0"/>
              </a:rPr>
              <a:t>Besuch im Naturschutzzentrum</a:t>
            </a:r>
          </a:p>
          <a:p>
            <a:pPr>
              <a:lnSpc>
                <a:spcPct val="110000"/>
              </a:lnSpc>
              <a:buClr>
                <a:schemeClr val="accent2"/>
              </a:buClr>
              <a:buSzPct val="100000"/>
              <a:buFont typeface="Wingdings" panose="05000000000000000000" pitchFamily="2" charset="2"/>
              <a:buChar char="v"/>
            </a:pPr>
            <a:r>
              <a:rPr lang="de-DE" dirty="0">
                <a:latin typeface="Century Gothic" panose="020B0502020202020204" pitchFamily="34" charset="0"/>
              </a:rPr>
              <a:t>Unterstützung bei Schulfesten</a:t>
            </a:r>
          </a:p>
          <a:p>
            <a:pPr>
              <a:lnSpc>
                <a:spcPct val="110000"/>
              </a:lnSpc>
              <a:buClr>
                <a:schemeClr val="accent2"/>
              </a:buClr>
              <a:buSzPct val="100000"/>
              <a:buFont typeface="Wingdings" panose="05000000000000000000" pitchFamily="2" charset="2"/>
              <a:buChar char="v"/>
            </a:pPr>
            <a:r>
              <a:rPr lang="de-DE" dirty="0">
                <a:latin typeface="Century Gothic" panose="020B0502020202020204" pitchFamily="34" charset="0"/>
              </a:rPr>
              <a:t>Finanzierung Faustlos- Gewaltpräventionsprogramm</a:t>
            </a:r>
          </a:p>
          <a:p>
            <a:pPr marL="0" indent="0">
              <a:lnSpc>
                <a:spcPct val="110000"/>
              </a:lnSpc>
              <a:buNone/>
            </a:pPr>
            <a:r>
              <a:rPr lang="de-DE" sz="1600" dirty="0">
                <a:latin typeface="Century Gothic" panose="020B0502020202020204" pitchFamily="34" charset="0"/>
              </a:rPr>
              <a:t>Die Schul-T-Shirts und Lineale können Sie zwischen 8.00 – 12.00 Uhr in der Zeit vom 06.07. bis 10.07. und vom 10.08. -15.08. 2020 in der Schulverwaltung  kaufen.</a:t>
            </a:r>
          </a:p>
          <a:p>
            <a:pPr marL="0" indent="0">
              <a:lnSpc>
                <a:spcPct val="110000"/>
              </a:lnSpc>
              <a:buNone/>
            </a:pPr>
            <a:r>
              <a:rPr lang="de-DE" sz="1600" dirty="0">
                <a:latin typeface="Century Gothic" panose="020B0502020202020204" pitchFamily="34" charset="0"/>
              </a:rPr>
              <a:t>Preise: </a:t>
            </a:r>
          </a:p>
          <a:p>
            <a:pPr marL="0" indent="0">
              <a:lnSpc>
                <a:spcPct val="110000"/>
              </a:lnSpc>
              <a:spcBef>
                <a:spcPts val="0"/>
              </a:spcBef>
              <a:buNone/>
            </a:pPr>
            <a:r>
              <a:rPr lang="de-DE" sz="1600" dirty="0">
                <a:latin typeface="Century Gothic" panose="020B0502020202020204" pitchFamily="34" charset="0"/>
              </a:rPr>
              <a:t>T-Shirt für Nicht-Mitglieder: 12,-€</a:t>
            </a:r>
          </a:p>
          <a:p>
            <a:pPr marL="0" indent="0">
              <a:lnSpc>
                <a:spcPct val="110000"/>
              </a:lnSpc>
              <a:spcBef>
                <a:spcPts val="0"/>
              </a:spcBef>
              <a:buNone/>
            </a:pPr>
            <a:r>
              <a:rPr lang="de-DE" sz="1600" dirty="0">
                <a:latin typeface="Century Gothic" panose="020B0502020202020204" pitchFamily="34" charset="0"/>
              </a:rPr>
              <a:t>T-Shirt für Mitglieder: 10,-€</a:t>
            </a:r>
          </a:p>
          <a:p>
            <a:pPr marL="0" indent="0">
              <a:lnSpc>
                <a:spcPct val="110000"/>
              </a:lnSpc>
              <a:spcBef>
                <a:spcPts val="0"/>
              </a:spcBef>
              <a:buNone/>
            </a:pPr>
            <a:r>
              <a:rPr lang="de-DE" sz="1600" dirty="0">
                <a:latin typeface="Century Gothic" panose="020B0502020202020204" pitchFamily="34" charset="0"/>
              </a:rPr>
              <a:t>Lineale (keine Ermäßigung für Mitglieder): 3,-€</a:t>
            </a:r>
          </a:p>
          <a:p>
            <a:endParaRPr lang="de-DE" dirty="0"/>
          </a:p>
          <a:p>
            <a:pPr marL="0" indent="0">
              <a:lnSpc>
                <a:spcPct val="150000"/>
              </a:lnSpc>
              <a:buNone/>
            </a:pPr>
            <a:endParaRPr lang="de-DE" dirty="0"/>
          </a:p>
          <a:p>
            <a:pPr>
              <a:lnSpc>
                <a:spcPct val="150000"/>
              </a:lnSpc>
            </a:pPr>
            <a:endParaRPr lang="de-DE" dirty="0"/>
          </a:p>
          <a:p>
            <a:pPr marL="0" indent="0">
              <a:buNone/>
            </a:pPr>
            <a:endParaRPr lang="de-DE" dirty="0"/>
          </a:p>
          <a:p>
            <a:endParaRPr lang="de-DE" dirty="0"/>
          </a:p>
        </p:txBody>
      </p:sp>
      <p:pic>
        <p:nvPicPr>
          <p:cNvPr id="9" name="Sound aufgezeichnet" descr="Sound aufgezeichnet">
            <a:hlinkClick r:id="" action="ppaction://media"/>
            <a:extLst>
              <a:ext uri="{FF2B5EF4-FFF2-40B4-BE49-F238E27FC236}">
                <a16:creationId xmlns:a16="http://schemas.microsoft.com/office/drawing/2014/main" id="{395F97FF-537B-1C44-8D15-6332762A21F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7649639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95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022465" y="1441779"/>
            <a:ext cx="8470669" cy="4370427"/>
          </a:xfrm>
          <a:prstGeom prst="rect">
            <a:avLst/>
          </a:prstGeom>
        </p:spPr>
        <p:txBody>
          <a:bodyPr wrap="square">
            <a:spAutoFit/>
          </a:bodyPr>
          <a:lstStyle/>
          <a:p>
            <a:pPr fontAlgn="base"/>
            <a:r>
              <a:rPr lang="de-DE" b="1" dirty="0">
                <a:latin typeface="Century Gothic" panose="020B0502020202020204" pitchFamily="34" charset="0"/>
              </a:rPr>
              <a:t>HELP</a:t>
            </a:r>
          </a:p>
          <a:p>
            <a:pPr fontAlgn="base">
              <a:lnSpc>
                <a:spcPct val="150000"/>
              </a:lnSpc>
              <a:spcBef>
                <a:spcPts val="600"/>
              </a:spcBef>
            </a:pPr>
            <a:r>
              <a:rPr lang="de-DE" dirty="0">
                <a:solidFill>
                  <a:srgbClr val="444340"/>
                </a:solidFill>
                <a:latin typeface="Century Gothic" panose="020B0502020202020204" pitchFamily="34" charset="0"/>
              </a:rPr>
              <a:t>Seit dem 01.08.2019 gibt es HELP an der Joseph-</a:t>
            </a:r>
            <a:r>
              <a:rPr lang="de-DE" dirty="0" err="1">
                <a:solidFill>
                  <a:srgbClr val="444340"/>
                </a:solidFill>
                <a:latin typeface="Century Gothic" panose="020B0502020202020204" pitchFamily="34" charset="0"/>
              </a:rPr>
              <a:t>Heckler</a:t>
            </a:r>
            <a:r>
              <a:rPr lang="de-DE" dirty="0">
                <a:solidFill>
                  <a:srgbClr val="444340"/>
                </a:solidFill>
                <a:latin typeface="Century Gothic" panose="020B0502020202020204" pitchFamily="34" charset="0"/>
              </a:rPr>
              <a:t>-Schule.</a:t>
            </a:r>
          </a:p>
          <a:p>
            <a:pPr fontAlgn="base">
              <a:lnSpc>
                <a:spcPct val="150000"/>
              </a:lnSpc>
              <a:spcBef>
                <a:spcPts val="600"/>
              </a:spcBef>
            </a:pPr>
            <a:r>
              <a:rPr lang="de-DE" dirty="0">
                <a:solidFill>
                  <a:srgbClr val="444340"/>
                </a:solidFill>
                <a:latin typeface="Century Gothic" panose="020B0502020202020204" pitchFamily="34" charset="0"/>
              </a:rPr>
              <a:t>HELP steht für: Durch </a:t>
            </a:r>
            <a:r>
              <a:rPr lang="de-DE" b="1" dirty="0">
                <a:solidFill>
                  <a:srgbClr val="444340"/>
                </a:solidFill>
                <a:latin typeface="Century Gothic" panose="020B0502020202020204" pitchFamily="34" charset="0"/>
              </a:rPr>
              <a:t>H</a:t>
            </a:r>
            <a:r>
              <a:rPr lang="de-DE" dirty="0">
                <a:solidFill>
                  <a:srgbClr val="444340"/>
                </a:solidFill>
                <a:latin typeface="Century Gothic" panose="020B0502020202020204" pitchFamily="34" charset="0"/>
              </a:rPr>
              <a:t>ilfe </a:t>
            </a:r>
            <a:r>
              <a:rPr lang="de-DE" b="1" dirty="0">
                <a:solidFill>
                  <a:srgbClr val="444340"/>
                </a:solidFill>
                <a:latin typeface="Century Gothic" panose="020B0502020202020204" pitchFamily="34" charset="0"/>
              </a:rPr>
              <a:t>E</a:t>
            </a:r>
            <a:r>
              <a:rPr lang="de-DE" dirty="0">
                <a:solidFill>
                  <a:srgbClr val="444340"/>
                </a:solidFill>
                <a:latin typeface="Century Gothic" panose="020B0502020202020204" pitchFamily="34" charset="0"/>
              </a:rPr>
              <a:t>rfolgreiche </a:t>
            </a:r>
            <a:r>
              <a:rPr lang="de-DE" b="1" dirty="0">
                <a:solidFill>
                  <a:srgbClr val="444340"/>
                </a:solidFill>
                <a:latin typeface="Century Gothic" panose="020B0502020202020204" pitchFamily="34" charset="0"/>
              </a:rPr>
              <a:t>L</a:t>
            </a:r>
            <a:r>
              <a:rPr lang="de-DE" dirty="0">
                <a:solidFill>
                  <a:srgbClr val="444340"/>
                </a:solidFill>
                <a:latin typeface="Century Gothic" panose="020B0502020202020204" pitchFamily="34" charset="0"/>
              </a:rPr>
              <a:t>ösungen mit </a:t>
            </a:r>
            <a:r>
              <a:rPr lang="de-DE" b="1" dirty="0">
                <a:solidFill>
                  <a:srgbClr val="444340"/>
                </a:solidFill>
                <a:latin typeface="Century Gothic" panose="020B0502020202020204" pitchFamily="34" charset="0"/>
              </a:rPr>
              <a:t>P</a:t>
            </a:r>
            <a:r>
              <a:rPr lang="de-DE" dirty="0">
                <a:solidFill>
                  <a:srgbClr val="444340"/>
                </a:solidFill>
                <a:latin typeface="Century Gothic" panose="020B0502020202020204" pitchFamily="34" charset="0"/>
              </a:rPr>
              <a:t>rofis.</a:t>
            </a:r>
          </a:p>
          <a:p>
            <a:pPr fontAlgn="base">
              <a:lnSpc>
                <a:spcPct val="150000"/>
              </a:lnSpc>
              <a:spcBef>
                <a:spcPts val="600"/>
              </a:spcBef>
            </a:pPr>
            <a:r>
              <a:rPr lang="de-DE" dirty="0">
                <a:solidFill>
                  <a:srgbClr val="444340"/>
                </a:solidFill>
                <a:latin typeface="Century Gothic" panose="020B0502020202020204" pitchFamily="34" charset="0"/>
              </a:rPr>
              <a:t>Es handelt sich hierbei um ein Kooperationsangebot der Jugendhilfe für Schulen und wird durch </a:t>
            </a:r>
            <a:r>
              <a:rPr lang="de-DE" b="1" dirty="0">
                <a:solidFill>
                  <a:srgbClr val="444340"/>
                </a:solidFill>
                <a:latin typeface="Century Gothic" panose="020B0502020202020204" pitchFamily="34" charset="0"/>
              </a:rPr>
              <a:t>Frau </a:t>
            </a:r>
            <a:r>
              <a:rPr lang="de-DE" b="1" dirty="0" err="1">
                <a:solidFill>
                  <a:srgbClr val="444340"/>
                </a:solidFill>
                <a:latin typeface="Century Gothic" panose="020B0502020202020204" pitchFamily="34" charset="0"/>
              </a:rPr>
              <a:t>Nicot</a:t>
            </a:r>
            <a:r>
              <a:rPr lang="de-DE" dirty="0">
                <a:solidFill>
                  <a:srgbClr val="444340"/>
                </a:solidFill>
                <a:latin typeface="Century Gothic" panose="020B0502020202020204" pitchFamily="34" charset="0"/>
              </a:rPr>
              <a:t> an der Joseph-</a:t>
            </a:r>
            <a:r>
              <a:rPr lang="de-DE" dirty="0" err="1">
                <a:solidFill>
                  <a:srgbClr val="444340"/>
                </a:solidFill>
                <a:latin typeface="Century Gothic" panose="020B0502020202020204" pitchFamily="34" charset="0"/>
              </a:rPr>
              <a:t>Heckler</a:t>
            </a:r>
            <a:r>
              <a:rPr lang="de-DE" dirty="0">
                <a:solidFill>
                  <a:srgbClr val="444340"/>
                </a:solidFill>
                <a:latin typeface="Century Gothic" panose="020B0502020202020204" pitchFamily="34" charset="0"/>
              </a:rPr>
              <a:t>-Schule vertreten.</a:t>
            </a:r>
          </a:p>
          <a:p>
            <a:pPr>
              <a:lnSpc>
                <a:spcPct val="150000"/>
              </a:lnSpc>
              <a:spcBef>
                <a:spcPts val="600"/>
              </a:spcBef>
            </a:pPr>
            <a:r>
              <a:rPr lang="de-DE" dirty="0">
                <a:solidFill>
                  <a:srgbClr val="000000"/>
                </a:solidFill>
                <a:latin typeface="Century Gothic" panose="020B0502020202020204" pitchFamily="34" charset="0"/>
              </a:rPr>
              <a:t>Wenn Ihr Kind oder Sie Unterstützung oder Beratung in der aktuellen Lebenslage benötigen, erreichen Sie Frau </a:t>
            </a:r>
            <a:r>
              <a:rPr lang="de-DE" dirty="0" err="1">
                <a:solidFill>
                  <a:srgbClr val="000000"/>
                </a:solidFill>
                <a:latin typeface="Century Gothic" panose="020B0502020202020204" pitchFamily="34" charset="0"/>
              </a:rPr>
              <a:t>Nicot</a:t>
            </a:r>
            <a:r>
              <a:rPr lang="de-DE" dirty="0">
                <a:solidFill>
                  <a:srgbClr val="000000"/>
                </a:solidFill>
                <a:latin typeface="Century Gothic" panose="020B0502020202020204" pitchFamily="34" charset="0"/>
              </a:rPr>
              <a:t> unter der Telefonnummer: 0151-22814585, oder per Mail : </a:t>
            </a:r>
            <a:r>
              <a:rPr lang="de-DE" u="sng" dirty="0">
                <a:solidFill>
                  <a:srgbClr val="1A31D8"/>
                </a:solidFill>
                <a:latin typeface="Century Gothic" panose="020B0502020202020204" pitchFamily="34" charset="0"/>
                <a:hlinkClick r:id="rId4"/>
              </a:rPr>
              <a:t>christina.nicot@nrd-orbishoehe.de</a:t>
            </a:r>
            <a:r>
              <a:rPr lang="de-DE" u="sng" dirty="0">
                <a:latin typeface="Century Gothic" panose="020B0502020202020204" pitchFamily="34" charset="0"/>
                <a:hlinkClick r:id="rId4"/>
              </a:rPr>
              <a:t>.</a:t>
            </a:r>
            <a:endParaRPr lang="de-DE" sz="2800" dirty="0">
              <a:latin typeface="Century Gothic" panose="020B0502020202020204" pitchFamily="34" charset="0"/>
              <a:hlinkClick r:id="rId4"/>
            </a:endParaRPr>
          </a:p>
          <a:p>
            <a:endParaRPr lang="de-DE" sz="2400" dirty="0">
              <a:latin typeface="Calibri" panose="020F0502020204030204" pitchFamily="34" charset="0"/>
            </a:endParaRPr>
          </a:p>
        </p:txBody>
      </p:sp>
      <p:pic>
        <p:nvPicPr>
          <p:cNvPr id="3" name="Aufgezeichneter Sound">
            <a:hlinkClick r:id="" action="ppaction://media"/>
            <a:extLst>
              <a:ext uri="{FF2B5EF4-FFF2-40B4-BE49-F238E27FC236}">
                <a16:creationId xmlns:a16="http://schemas.microsoft.com/office/drawing/2014/main" id="{1142C4B2-35C4-4CD9-9589-736AEFE3E8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38055"/>
            <a:ext cx="609600" cy="609600"/>
          </a:xfrm>
          <a:prstGeom prst="rect">
            <a:avLst/>
          </a:prstGeom>
        </p:spPr>
      </p:pic>
    </p:spTree>
    <p:extLst>
      <p:ext uri="{BB962C8B-B14F-4D97-AF65-F5344CB8AC3E}">
        <p14:creationId xmlns:p14="http://schemas.microsoft.com/office/powerpoint/2010/main" val="42329146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5400" b="1" dirty="0">
                <a:solidFill>
                  <a:schemeClr val="tx1"/>
                </a:solidFill>
                <a:latin typeface="Century Gothic" panose="020B0502020202020204" pitchFamily="34" charset="0"/>
              </a:rPr>
              <a:t>Klasseneinteilung</a:t>
            </a:r>
          </a:p>
        </p:txBody>
      </p:sp>
      <p:pic>
        <p:nvPicPr>
          <p:cNvPr id="4" name="Inhaltsplatzhalter 3"/>
          <p:cNvPicPr>
            <a:picLocks noGrp="1" noChangeAspect="1"/>
          </p:cNvPicPr>
          <p:nvPr>
            <p:ph idx="1"/>
          </p:nvPr>
        </p:nvPicPr>
        <p:blipFill>
          <a:blip r:embed="rId4"/>
          <a:stretch>
            <a:fillRect/>
          </a:stretch>
        </p:blipFill>
        <p:spPr>
          <a:xfrm>
            <a:off x="8129247" y="737823"/>
            <a:ext cx="3772342" cy="2827048"/>
          </a:xfrm>
          <a:prstGeom prst="rect">
            <a:avLst/>
          </a:prstGeom>
        </p:spPr>
      </p:pic>
      <p:sp>
        <p:nvSpPr>
          <p:cNvPr id="5" name="Shape 405"/>
          <p:cNvSpPr txBox="1">
            <a:spLocks/>
          </p:cNvSpPr>
          <p:nvPr/>
        </p:nvSpPr>
        <p:spPr>
          <a:xfrm>
            <a:off x="762000" y="3200400"/>
            <a:ext cx="11430000" cy="329738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e-DE" sz="3600" b="1" dirty="0">
                <a:latin typeface="Century Gothic" panose="020B0502020202020204" pitchFamily="34" charset="0"/>
              </a:rPr>
              <a:t>Kriterien zur Einteilung</a:t>
            </a:r>
          </a:p>
          <a:p>
            <a:pPr marL="0" indent="0">
              <a:buNone/>
            </a:pPr>
            <a:endParaRPr lang="de-DE" dirty="0">
              <a:latin typeface="Century Gothic" panose="020B0502020202020204" pitchFamily="34" charset="0"/>
            </a:endParaRPr>
          </a:p>
          <a:p>
            <a:pPr>
              <a:buClr>
                <a:schemeClr val="accent2"/>
              </a:buClr>
              <a:buSzPct val="100000"/>
              <a:buFont typeface="Wingdings" panose="05000000000000000000" pitchFamily="2" charset="2"/>
              <a:buChar char="v"/>
            </a:pPr>
            <a:r>
              <a:rPr lang="de-DE" dirty="0">
                <a:latin typeface="Century Gothic" panose="020B0502020202020204" pitchFamily="34" charset="0"/>
              </a:rPr>
              <a:t>Schüleranzahl </a:t>
            </a:r>
          </a:p>
          <a:p>
            <a:pPr>
              <a:buClr>
                <a:schemeClr val="accent2"/>
              </a:buClr>
              <a:buSzPct val="100000"/>
              <a:buFont typeface="Wingdings" panose="05000000000000000000" pitchFamily="2" charset="2"/>
              <a:buChar char="v"/>
            </a:pPr>
            <a:r>
              <a:rPr lang="de-DE" dirty="0">
                <a:latin typeface="Century Gothic" panose="020B0502020202020204" pitchFamily="34" charset="0"/>
              </a:rPr>
              <a:t>Verteilung von Mädchen und Jungen</a:t>
            </a:r>
          </a:p>
          <a:p>
            <a:pPr>
              <a:buClr>
                <a:schemeClr val="accent2"/>
              </a:buClr>
              <a:buSzPct val="100000"/>
              <a:buFont typeface="Wingdings" panose="05000000000000000000" pitchFamily="2" charset="2"/>
              <a:buChar char="v"/>
            </a:pPr>
            <a:r>
              <a:rPr lang="de-DE" dirty="0">
                <a:latin typeface="Century Gothic" panose="020B0502020202020204" pitchFamily="34" charset="0"/>
              </a:rPr>
              <a:t>mindestens ein Freund oder eine Freundin</a:t>
            </a:r>
          </a:p>
        </p:txBody>
      </p:sp>
      <p:pic>
        <p:nvPicPr>
          <p:cNvPr id="3" name="Aufgezeichneter Sound">
            <a:hlinkClick r:id="" action="ppaction://media"/>
            <a:extLst>
              <a:ext uri="{FF2B5EF4-FFF2-40B4-BE49-F238E27FC236}">
                <a16:creationId xmlns:a16="http://schemas.microsoft.com/office/drawing/2014/main" id="{418C1382-D01A-48DF-9B4C-BFC8E922723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38055"/>
            <a:ext cx="609600" cy="609600"/>
          </a:xfrm>
          <a:prstGeom prst="rect">
            <a:avLst/>
          </a:prstGeom>
        </p:spPr>
      </p:pic>
    </p:spTree>
    <p:extLst>
      <p:ext uri="{BB962C8B-B14F-4D97-AF65-F5344CB8AC3E}">
        <p14:creationId xmlns:p14="http://schemas.microsoft.com/office/powerpoint/2010/main" val="130641939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287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07067" y="590204"/>
            <a:ext cx="7766936" cy="831272"/>
          </a:xfrm>
        </p:spPr>
        <p:txBody>
          <a:bodyPr/>
          <a:lstStyle/>
          <a:p>
            <a:r>
              <a:rPr lang="de-DE" sz="4000" b="1" dirty="0">
                <a:solidFill>
                  <a:schemeClr val="tx1"/>
                </a:solidFill>
                <a:latin typeface="Century Gothic" panose="020B0502020202020204" pitchFamily="34" charset="0"/>
              </a:rPr>
              <a:t>Betreuung im Schuljahr 20/21</a:t>
            </a:r>
          </a:p>
        </p:txBody>
      </p:sp>
      <p:sp>
        <p:nvSpPr>
          <p:cNvPr id="3" name="Untertitel 2"/>
          <p:cNvSpPr>
            <a:spLocks noGrp="1"/>
          </p:cNvSpPr>
          <p:nvPr>
            <p:ph type="subTitle" idx="1"/>
          </p:nvPr>
        </p:nvSpPr>
        <p:spPr>
          <a:xfrm>
            <a:off x="1507067" y="1729047"/>
            <a:ext cx="7766936" cy="4114800"/>
          </a:xfrm>
        </p:spPr>
        <p:txBody>
          <a:bodyPr/>
          <a:lstStyle/>
          <a:p>
            <a:pPr algn="l">
              <a:lnSpc>
                <a:spcPct val="150000"/>
              </a:lnSpc>
              <a:spcBef>
                <a:spcPts val="600"/>
              </a:spcBef>
            </a:pPr>
            <a:r>
              <a:rPr lang="de-DE" dirty="0">
                <a:solidFill>
                  <a:schemeClr val="tx1"/>
                </a:solidFill>
                <a:latin typeface="Century Gothic" panose="020B0502020202020204" pitchFamily="34" charset="0"/>
              </a:rPr>
              <a:t>Zum Schuljahr 2020/21 haben wir einen Trägerwechsel. Der neue Träger ist </a:t>
            </a:r>
            <a:r>
              <a:rPr lang="de-DE" dirty="0" err="1">
                <a:solidFill>
                  <a:schemeClr val="tx1"/>
                </a:solidFill>
                <a:latin typeface="Century Gothic" panose="020B0502020202020204" pitchFamily="34" charset="0"/>
              </a:rPr>
              <a:t>GaBiBe</a:t>
            </a:r>
            <a:r>
              <a:rPr lang="de-DE" dirty="0">
                <a:solidFill>
                  <a:schemeClr val="tx1"/>
                </a:solidFill>
                <a:latin typeface="Century Gothic" panose="020B0502020202020204" pitchFamily="34" charset="0"/>
              </a:rPr>
              <a:t> gGmbH (Ganztag, Bildung und Betreuung). Die geschlossenen Verträge mit der NRD (Nieder </a:t>
            </a:r>
            <a:r>
              <a:rPr lang="de-DE" dirty="0" err="1">
                <a:solidFill>
                  <a:schemeClr val="tx1"/>
                </a:solidFill>
                <a:latin typeface="Century Gothic" panose="020B0502020202020204" pitchFamily="34" charset="0"/>
              </a:rPr>
              <a:t>Ramstädter</a:t>
            </a:r>
            <a:r>
              <a:rPr lang="de-DE" dirty="0">
                <a:solidFill>
                  <a:schemeClr val="tx1"/>
                </a:solidFill>
                <a:latin typeface="Century Gothic" panose="020B0502020202020204" pitchFamily="34" charset="0"/>
              </a:rPr>
              <a:t> Diakonie) für die </a:t>
            </a:r>
            <a:r>
              <a:rPr lang="de-DE" dirty="0" err="1">
                <a:solidFill>
                  <a:schemeClr val="tx1"/>
                </a:solidFill>
                <a:latin typeface="Century Gothic" panose="020B0502020202020204" pitchFamily="34" charset="0"/>
              </a:rPr>
              <a:t>Schulkindbetreuung</a:t>
            </a:r>
            <a:r>
              <a:rPr lang="de-DE" dirty="0">
                <a:solidFill>
                  <a:schemeClr val="tx1"/>
                </a:solidFill>
                <a:latin typeface="Century Gothic" panose="020B0502020202020204" pitchFamily="34" charset="0"/>
              </a:rPr>
              <a:t> an der Schule sind ab dem Schuljahr 20/21 gegenstandslos. Die neuen Verträge finden sie auf unserer Homepage</a:t>
            </a:r>
            <a:r>
              <a:rPr lang="de-DE" dirty="0">
                <a:solidFill>
                  <a:srgbClr val="002060"/>
                </a:solidFill>
                <a:latin typeface="Century Gothic" panose="020B0502020202020204" pitchFamily="34" charset="0"/>
              </a:rPr>
              <a:t> </a:t>
            </a:r>
            <a:r>
              <a:rPr lang="de-DE" dirty="0">
                <a:solidFill>
                  <a:srgbClr val="002F8E"/>
                </a:solidFill>
                <a:latin typeface="Century Gothic" panose="020B0502020202020204" pitchFamily="34" charset="0"/>
                <a:hlinkClick r:id="rId4"/>
              </a:rPr>
              <a:t>https://joseph-heckler-schule.com/</a:t>
            </a:r>
            <a:r>
              <a:rPr lang="de-DE" dirty="0">
                <a:solidFill>
                  <a:srgbClr val="002060"/>
                </a:solidFill>
                <a:latin typeface="Century Gothic" panose="020B0502020202020204" pitchFamily="34" charset="0"/>
              </a:rPr>
              <a:t> </a:t>
            </a:r>
            <a:r>
              <a:rPr lang="de-DE" dirty="0">
                <a:solidFill>
                  <a:schemeClr val="tx1"/>
                </a:solidFill>
                <a:latin typeface="Century Gothic" panose="020B0502020202020204" pitchFamily="34" charset="0"/>
              </a:rPr>
              <a:t>unter Aktuelles. </a:t>
            </a:r>
          </a:p>
          <a:p>
            <a:pPr algn="l">
              <a:lnSpc>
                <a:spcPct val="150000"/>
              </a:lnSpc>
              <a:spcBef>
                <a:spcPts val="600"/>
              </a:spcBef>
            </a:pPr>
            <a:r>
              <a:rPr lang="de-DE" dirty="0">
                <a:solidFill>
                  <a:schemeClr val="tx1"/>
                </a:solidFill>
                <a:latin typeface="Century Gothic" panose="020B0502020202020204" pitchFamily="34" charset="0"/>
              </a:rPr>
              <a:t>Bei Fragen zu dem Vertag können Sie sich telefonisch an </a:t>
            </a:r>
            <a:r>
              <a:rPr lang="de-DE" dirty="0" err="1">
                <a:solidFill>
                  <a:schemeClr val="tx1"/>
                </a:solidFill>
                <a:latin typeface="Century Gothic" panose="020B0502020202020204" pitchFamily="34" charset="0"/>
              </a:rPr>
              <a:t>GaBiBe</a:t>
            </a:r>
            <a:r>
              <a:rPr lang="de-DE" dirty="0">
                <a:solidFill>
                  <a:schemeClr val="tx1"/>
                </a:solidFill>
                <a:latin typeface="Century Gothic" panose="020B0502020202020204" pitchFamily="34" charset="0"/>
              </a:rPr>
              <a:t> in Heppenheim wenden, 06252/9479902.</a:t>
            </a:r>
          </a:p>
        </p:txBody>
      </p:sp>
      <p:pic>
        <p:nvPicPr>
          <p:cNvPr id="7" name="Sound aufgezeichnet" descr="Sound aufgezeichnet">
            <a:hlinkClick r:id="" action="ppaction://media"/>
            <a:extLst>
              <a:ext uri="{FF2B5EF4-FFF2-40B4-BE49-F238E27FC236}">
                <a16:creationId xmlns:a16="http://schemas.microsoft.com/office/drawing/2014/main" id="{A5728A90-807A-D643-B41A-AF1A326AD8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5054668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17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5400" b="1" dirty="0">
                <a:solidFill>
                  <a:schemeClr val="tx1"/>
                </a:solidFill>
                <a:latin typeface="Century Gothic" panose="020B0502020202020204" pitchFamily="34" charset="0"/>
              </a:rPr>
              <a:t>Haben Sie noch Fragen?</a:t>
            </a:r>
          </a:p>
        </p:txBody>
      </p:sp>
      <p:sp>
        <p:nvSpPr>
          <p:cNvPr id="3" name="Inhaltsplatzhalter 2"/>
          <p:cNvSpPr>
            <a:spLocks noGrp="1"/>
          </p:cNvSpPr>
          <p:nvPr>
            <p:ph idx="1"/>
          </p:nvPr>
        </p:nvSpPr>
        <p:spPr>
          <a:xfrm>
            <a:off x="83127" y="2160589"/>
            <a:ext cx="9759141" cy="3880773"/>
          </a:xfrm>
        </p:spPr>
        <p:txBody>
          <a:bodyPr>
            <a:normAutofit/>
          </a:bodyPr>
          <a:lstStyle/>
          <a:p>
            <a:pPr marL="0" indent="0" algn="ctr">
              <a:buNone/>
            </a:pPr>
            <a:r>
              <a:rPr lang="de-DE" sz="1600" b="1" dirty="0">
                <a:latin typeface="Century Gothic" panose="020B0502020202020204" pitchFamily="34" charset="0"/>
              </a:rPr>
              <a:t>Bei Rückfragen erreichen Sie uns per Mail unter </a:t>
            </a:r>
            <a:r>
              <a:rPr lang="de-DE" sz="1600" b="1" dirty="0">
                <a:latin typeface="Century Gothic" panose="020B0502020202020204" pitchFamily="34" charset="0"/>
                <a:hlinkClick r:id="rId4"/>
              </a:rPr>
              <a:t>joseph-heckler-schule@kreis-bergstrasse.de</a:t>
            </a:r>
            <a:r>
              <a:rPr lang="de-DE" sz="1600" b="1" dirty="0">
                <a:latin typeface="Century Gothic" panose="020B0502020202020204" pitchFamily="34" charset="0"/>
              </a:rPr>
              <a:t> oder per Telefon 06251/69566</a:t>
            </a:r>
          </a:p>
          <a:p>
            <a:pPr marL="0" indent="0" algn="ctr">
              <a:buNone/>
            </a:pPr>
            <a:endParaRPr lang="de-DE" sz="2000" b="1" dirty="0">
              <a:latin typeface="Century Gothic" panose="020B0502020202020204" pitchFamily="34" charset="0"/>
            </a:endParaRPr>
          </a:p>
          <a:p>
            <a:pPr marL="0" indent="0" algn="ctr">
              <a:buNone/>
            </a:pPr>
            <a:r>
              <a:rPr lang="de-DE" sz="2000" b="1" dirty="0">
                <a:latin typeface="Century Gothic" panose="020B0502020202020204" pitchFamily="34" charset="0"/>
              </a:rPr>
              <a:t>Herzlichen Dank für Ihre Aufmerksamkeit</a:t>
            </a:r>
          </a:p>
          <a:p>
            <a:pPr marL="0" indent="0">
              <a:buNone/>
            </a:pPr>
            <a:endParaRPr lang="de-DE" sz="2000" b="1" dirty="0">
              <a:latin typeface="Century Gothic" panose="020B0502020202020204" pitchFamily="34" charset="0"/>
            </a:endParaRPr>
          </a:p>
          <a:p>
            <a:pPr marL="0" indent="0" algn="ctr">
              <a:buNone/>
            </a:pPr>
            <a:r>
              <a:rPr lang="de-DE" sz="2000" b="1" dirty="0">
                <a:latin typeface="Century Gothic" panose="020B0502020202020204" pitchFamily="34" charset="0"/>
              </a:rPr>
              <a:t>Wir freuen uns auf Ihr Kind und eine gute Zusammenarbeit mit Ihnen. </a:t>
            </a:r>
          </a:p>
          <a:p>
            <a:pPr marL="0" indent="0" algn="ctr">
              <a:buNone/>
            </a:pPr>
            <a:endParaRPr lang="de-DE" sz="2000" b="1" dirty="0">
              <a:latin typeface="Century Gothic" panose="020B0502020202020204" pitchFamily="34" charset="0"/>
            </a:endParaRPr>
          </a:p>
          <a:p>
            <a:pPr marL="0" indent="0" algn="ctr">
              <a:buNone/>
            </a:pPr>
            <a:r>
              <a:rPr lang="de-DE" sz="2000" b="1" dirty="0">
                <a:latin typeface="Century Gothic" panose="020B0502020202020204" pitchFamily="34" charset="0"/>
              </a:rPr>
              <a:t>Team der Joseph-</a:t>
            </a:r>
            <a:r>
              <a:rPr lang="de-DE" sz="2000" b="1" dirty="0" err="1">
                <a:latin typeface="Century Gothic" panose="020B0502020202020204" pitchFamily="34" charset="0"/>
              </a:rPr>
              <a:t>Heckler</a:t>
            </a:r>
            <a:r>
              <a:rPr lang="de-DE" sz="2000" b="1" dirty="0">
                <a:latin typeface="Century Gothic" panose="020B0502020202020204" pitchFamily="34" charset="0"/>
              </a:rPr>
              <a:t>-Schule</a:t>
            </a:r>
          </a:p>
        </p:txBody>
      </p:sp>
      <p:pic>
        <p:nvPicPr>
          <p:cNvPr id="4" name="Sound aufgezeichnet" descr="Sound aufgezeichnet">
            <a:hlinkClick r:id="" action="ppaction://media"/>
            <a:extLst>
              <a:ext uri="{FF2B5EF4-FFF2-40B4-BE49-F238E27FC236}">
                <a16:creationId xmlns:a16="http://schemas.microsoft.com/office/drawing/2014/main" id="{3C581A71-4085-BF41-8142-067C7E60306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4334206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532</Words>
  <Application>Microsoft Office PowerPoint</Application>
  <PresentationFormat>Breitbild</PresentationFormat>
  <Paragraphs>130</Paragraphs>
  <Slides>17</Slides>
  <Notes>0</Notes>
  <HiddenSlides>0</HiddenSlides>
  <MMClips>30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17</vt:i4>
      </vt:variant>
    </vt:vector>
  </HeadingPairs>
  <TitlesOfParts>
    <vt:vector size="24" baseType="lpstr">
      <vt:lpstr>Arial</vt:lpstr>
      <vt:lpstr>Calibri</vt:lpstr>
      <vt:lpstr>Century Gothic</vt:lpstr>
      <vt:lpstr>Trebuchet MS</vt:lpstr>
      <vt:lpstr>Wingdings</vt:lpstr>
      <vt:lpstr>Wingdings 3</vt:lpstr>
      <vt:lpstr>Facette</vt:lpstr>
      <vt:lpstr>Herzlich willkommen Auf dem Weg zum ersten Schultag</vt:lpstr>
      <vt:lpstr>Tagesordnung</vt:lpstr>
      <vt:lpstr>Jahrgangsübergreifender Unterricht</vt:lpstr>
      <vt:lpstr>PowerPoint-Präsentation</vt:lpstr>
      <vt:lpstr>1. Schultag voraussichtlich am 19.08. 2020</vt:lpstr>
      <vt:lpstr>Der Schulvormittag</vt:lpstr>
      <vt:lpstr>Die Stundentafel</vt:lpstr>
      <vt:lpstr>Fördern und Fordern</vt:lpstr>
      <vt:lpstr>Schulweg</vt:lpstr>
      <vt:lpstr>Hilfreiche Tipps</vt:lpstr>
      <vt:lpstr>Ideen für die Schultüte</vt:lpstr>
      <vt:lpstr>Elternmitarbeit</vt:lpstr>
      <vt:lpstr>Förderverein</vt:lpstr>
      <vt:lpstr>PowerPoint-Präsentation</vt:lpstr>
      <vt:lpstr>Klasseneinteilung</vt:lpstr>
      <vt:lpstr>Betreuung im Schuljahr 20/21</vt:lpstr>
      <vt:lpstr>Haben Sie noch Fragen?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Herzlich willkommen! Auf dem Weg zum ersten Schultag</dc:title>
  <dc:creator>Master</dc:creator>
  <cp:lastModifiedBy>Wirth_B</cp:lastModifiedBy>
  <cp:revision>83</cp:revision>
  <cp:lastPrinted>2018-05-29T07:09:48Z</cp:lastPrinted>
  <dcterms:created xsi:type="dcterms:W3CDTF">2018-05-22T07:18:57Z</dcterms:created>
  <dcterms:modified xsi:type="dcterms:W3CDTF">2020-06-19T06:31:15Z</dcterms:modified>
</cp:coreProperties>
</file>